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354" r:id="rId5"/>
    <p:sldId id="300"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979346-72A7-8921-40BC-DBDC2828CEC1}" name="Duncan-Jones, Hannah" initials="DH" userId="S::hannah.duncan-jones@ndis.gov.au::9aab3527-effc-4f65-a93b-b73867889d57" providerId="AD"/>
  <p188:author id="{9D732986-29FE-2725-78C1-2D333928AB57}" name="Naughtin, Timothy" initials="NT" userId="S::timothy.naughtin@ndis.gov.au::c678c565-c572-4921-a486-cc3a6945752d" providerId="AD"/>
  <p188:author id="{BAAA48F1-548F-B705-D0F0-3BB049D45AD6}" name="Mitchell, Brooke" initials="BM" userId="S::Brooke.Mitchell@ndis.gov.au::ff475d34-02c2-4d19-af1a-eb1b9c2334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CD7"/>
    <a:srgbClr val="E2BEE8"/>
    <a:srgbClr val="6B2976"/>
    <a:srgbClr val="FFFFFF"/>
    <a:srgbClr val="B14FC1"/>
    <a:srgbClr val="00642D"/>
    <a:srgbClr val="6B2977"/>
    <a:srgbClr val="D00C48"/>
    <a:srgbClr val="82CCD3"/>
    <a:srgbClr val="CE0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6E42C-71C6-456A-B7C8-939137779800}" v="13" dt="2025-07-23T01:53:45.406"/>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C000CE-993C-4025-9CF7-65585862D8E7}" type="datetimeFigureOut">
              <a:rPr lang="en-AU" smtClean="0"/>
              <a:t>23/07/2025</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86C1BE-2F64-4DDA-B4EE-ECDCCD1BC5B5}" type="slidenum">
              <a:rPr lang="en-AU" smtClean="0"/>
              <a:t>‹#›</a:t>
            </a:fld>
            <a:endParaRPr lang="en-AU"/>
          </a:p>
        </p:txBody>
      </p:sp>
    </p:spTree>
    <p:extLst>
      <p:ext uri="{BB962C8B-B14F-4D97-AF65-F5344CB8AC3E}">
        <p14:creationId xmlns:p14="http://schemas.microsoft.com/office/powerpoint/2010/main" val="3640505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D4BE8-1996-3C42-8B0F-4C05CCEE9AEC}"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882D9-8221-394D-B714-7C817B0A849D}" type="slidenum">
              <a:rPr lang="en-US" smtClean="0"/>
              <a:t>‹#›</a:t>
            </a:fld>
            <a:endParaRPr lang="en-US"/>
          </a:p>
        </p:txBody>
      </p:sp>
    </p:spTree>
    <p:extLst>
      <p:ext uri="{BB962C8B-B14F-4D97-AF65-F5344CB8AC3E}">
        <p14:creationId xmlns:p14="http://schemas.microsoft.com/office/powerpoint/2010/main" val="87046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D882D9-8221-394D-B714-7C817B0A849D}" type="slidenum">
              <a:rPr lang="en-US" smtClean="0"/>
              <a:t>1</a:t>
            </a:fld>
            <a:endParaRPr lang="en-US"/>
          </a:p>
        </p:txBody>
      </p:sp>
    </p:spTree>
    <p:extLst>
      <p:ext uri="{BB962C8B-B14F-4D97-AF65-F5344CB8AC3E}">
        <p14:creationId xmlns:p14="http://schemas.microsoft.com/office/powerpoint/2010/main" val="28389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BBD882D9-8221-394D-B714-7C817B0A849D}" type="slidenum">
              <a:rPr lang="en-US" smtClean="0"/>
              <a:t>2</a:t>
            </a:fld>
            <a:endParaRPr lang="en-US"/>
          </a:p>
        </p:txBody>
      </p:sp>
    </p:spTree>
    <p:extLst>
      <p:ext uri="{BB962C8B-B14F-4D97-AF65-F5344CB8AC3E}">
        <p14:creationId xmlns:p14="http://schemas.microsoft.com/office/powerpoint/2010/main" val="266572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474B-0DFB-CE64-F759-909DA2B0D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A4257-7CB5-D479-CBA6-203EC684C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C0869-3F32-4B15-8AFD-DE473BFA24CB}"/>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D51E0842-C245-4E06-9216-92C650920839}"/>
              </a:ext>
            </a:extLst>
          </p:cNvPr>
          <p:cNvSpPr>
            <a:spLocks noGrp="1"/>
          </p:cNvSpPr>
          <p:nvPr>
            <p:ph type="sldNum" sz="quarter" idx="5"/>
          </p:nvPr>
        </p:nvSpPr>
        <p:spPr/>
        <p:txBody>
          <a:bodyPr/>
          <a:lstStyle/>
          <a:p>
            <a:fld id="{BBD882D9-8221-394D-B714-7C817B0A849D}" type="slidenum">
              <a:rPr lang="en-US" smtClean="0"/>
              <a:t>3</a:t>
            </a:fld>
            <a:endParaRPr lang="en-US"/>
          </a:p>
        </p:txBody>
      </p:sp>
    </p:spTree>
    <p:extLst>
      <p:ext uri="{BB962C8B-B14F-4D97-AF65-F5344CB8AC3E}">
        <p14:creationId xmlns:p14="http://schemas.microsoft.com/office/powerpoint/2010/main" val="963214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72330D9-76C6-FB4C-8AA3-84FD6566407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5DCF7B-9B08-A344-96FA-C5DCA23B8EC8}"/>
              </a:ext>
            </a:extLst>
          </p:cNvPr>
          <p:cNvSpPr>
            <a:spLocks noGrp="1"/>
          </p:cNvSpPr>
          <p:nvPr>
            <p:ph type="ctrTitle"/>
          </p:nvPr>
        </p:nvSpPr>
        <p:spPr>
          <a:xfrm>
            <a:off x="838199" y="1363183"/>
            <a:ext cx="9902219" cy="840904"/>
          </a:xfrm>
        </p:spPr>
        <p:txBody>
          <a:bodyPr anchor="b">
            <a:normAutofit/>
          </a:bodyPr>
          <a:lstStyle>
            <a:lvl1pPr algn="l">
              <a:defRPr sz="4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DE8015C-B1EA-7C46-A45C-B059B6BE4CE3}"/>
              </a:ext>
            </a:extLst>
          </p:cNvPr>
          <p:cNvSpPr>
            <a:spLocks noGrp="1"/>
          </p:cNvSpPr>
          <p:nvPr>
            <p:ph type="subTitle" idx="1"/>
          </p:nvPr>
        </p:nvSpPr>
        <p:spPr>
          <a:xfrm>
            <a:off x="838200" y="2569156"/>
            <a:ext cx="990221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14023-8F94-3044-9E14-7C9845B60E4E}"/>
              </a:ext>
            </a:extLst>
          </p:cNvPr>
          <p:cNvSpPr>
            <a:spLocks noGrp="1"/>
          </p:cNvSpPr>
          <p:nvPr>
            <p:ph type="dt" sz="half" idx="10"/>
          </p:nvPr>
        </p:nvSpPr>
        <p:spPr>
          <a:xfrm>
            <a:off x="838199" y="5379131"/>
            <a:ext cx="4114800" cy="231372"/>
          </a:xfrm>
        </p:spPr>
        <p:txBody>
          <a:bodyPr/>
          <a:lstStyle>
            <a:lvl1pPr>
              <a:defRPr sz="1600" b="0">
                <a:solidFill>
                  <a:schemeClr val="bg1"/>
                </a:solidFill>
              </a:defRPr>
            </a:lvl1pPr>
          </a:lstStyle>
          <a:p>
            <a:fld id="{F0DB4F00-4E4B-3441-B169-87876C45DCE9}" type="datetime4">
              <a:rPr lang="en-AU" smtClean="0"/>
              <a:pPr/>
              <a:t>23 July 2025</a:t>
            </a:fld>
            <a:endParaRPr lang="en-US"/>
          </a:p>
        </p:txBody>
      </p:sp>
      <p:sp>
        <p:nvSpPr>
          <p:cNvPr id="5" name="Footer Placeholder 4">
            <a:extLst>
              <a:ext uri="{FF2B5EF4-FFF2-40B4-BE49-F238E27FC236}">
                <a16:creationId xmlns:a16="http://schemas.microsoft.com/office/drawing/2014/main" id="{9DAF2118-0A77-F246-B9B2-949117508C1C}"/>
              </a:ext>
            </a:extLst>
          </p:cNvPr>
          <p:cNvSpPr>
            <a:spLocks noGrp="1"/>
          </p:cNvSpPr>
          <p:nvPr>
            <p:ph type="ftr" sz="quarter" idx="11"/>
          </p:nvPr>
        </p:nvSpPr>
        <p:spPr>
          <a:xfrm>
            <a:off x="838199" y="5639658"/>
            <a:ext cx="4114800" cy="365125"/>
          </a:xfrm>
        </p:spPr>
        <p:txBody>
          <a:bodyPr/>
          <a:lstStyle>
            <a:lvl1pPr algn="l">
              <a:defRPr sz="1600" b="1">
                <a:solidFill>
                  <a:schemeClr val="bg1"/>
                </a:solidFill>
              </a:defRPr>
            </a:lvl1pPr>
          </a:lstStyle>
          <a:p>
            <a:r>
              <a:rPr lang="en-US" err="1"/>
              <a:t>ndis.gov.au</a:t>
            </a:r>
            <a:endParaRPr lang="en-US"/>
          </a:p>
        </p:txBody>
      </p:sp>
      <p:pic>
        <p:nvPicPr>
          <p:cNvPr id="10" name="NDIS logo" descr="NDIS logo">
            <a:extLst>
              <a:ext uri="{FF2B5EF4-FFF2-40B4-BE49-F238E27FC236}">
                <a16:creationId xmlns:a16="http://schemas.microsoft.com/office/drawing/2014/main" id="{BBC2D403-AD7B-8140-89DE-4D9CD00475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66325" y="440958"/>
            <a:ext cx="1074093" cy="472601"/>
          </a:xfrm>
          <a:prstGeom prst="rect">
            <a:avLst/>
          </a:prstGeom>
        </p:spPr>
      </p:pic>
    </p:spTree>
    <p:extLst>
      <p:ext uri="{BB962C8B-B14F-4D97-AF65-F5344CB8AC3E}">
        <p14:creationId xmlns:p14="http://schemas.microsoft.com/office/powerpoint/2010/main" val="255177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5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rand cover – purple">
    <p:spTree>
      <p:nvGrpSpPr>
        <p:cNvPr id="1" name=""/>
        <p:cNvGrpSpPr/>
        <p:nvPr/>
      </p:nvGrpSpPr>
      <p:grpSpPr>
        <a:xfrm>
          <a:off x="0" y="0"/>
          <a:ext cx="0" cy="0"/>
          <a:chOff x="0" y="0"/>
          <a:chExt cx="0" cy="0"/>
        </a:xfrm>
      </p:grpSpPr>
      <p:pic>
        <p:nvPicPr>
          <p:cNvPr id="15" name="Background placeholder">
            <a:extLst>
              <a:ext uri="{FF2B5EF4-FFF2-40B4-BE49-F238E27FC236}">
                <a16:creationId xmlns:a16="http://schemas.microsoft.com/office/drawing/2014/main" id="{79D4566B-6E94-5F4D-A938-560CBF549F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a:extLst>
              <a:ext uri="{FF2B5EF4-FFF2-40B4-BE49-F238E27FC236}">
                <a16:creationId xmlns:a16="http://schemas.microsoft.com/office/drawing/2014/main" id="{EF5823C5-CC21-D071-955A-BADB438A3A7D}"/>
              </a:ext>
            </a:extLst>
          </p:cNvPr>
          <p:cNvSpPr>
            <a:spLocks noGrp="1"/>
          </p:cNvSpPr>
          <p:nvPr>
            <p:ph type="sldNum" sz="quarter" idx="4"/>
          </p:nvPr>
        </p:nvSpPr>
        <p:spPr>
          <a:xfrm>
            <a:off x="7862275" y="5588401"/>
            <a:ext cx="2743200" cy="244919"/>
          </a:xfrm>
          <a:prstGeom prst="rect">
            <a:avLst/>
          </a:prstGeom>
        </p:spPr>
        <p:txBody>
          <a:bodyPr vert="horz" lIns="91440" tIns="45720" rIns="91440" bIns="45720" rtlCol="0" anchor="ctr"/>
          <a:lstStyle>
            <a:lvl1pPr algn="r">
              <a:defRPr sz="1200" b="0" i="0">
                <a:solidFill>
                  <a:schemeClr val="bg1"/>
                </a:solidFill>
                <a:latin typeface="Arial" panose="020B0604020202020204" pitchFamily="34" charset="0"/>
              </a:defRPr>
            </a:lvl1pPr>
          </a:lstStyle>
          <a:p>
            <a:fld id="{6CAB2880-EB56-964E-BAB5-6BEE7F2478A4}" type="slidenum">
              <a:rPr lang="en-US" smtClean="0"/>
              <a:pPr/>
              <a:t>‹#›</a:t>
            </a:fld>
            <a:endParaRPr lang="en-US"/>
          </a:p>
        </p:txBody>
      </p:sp>
      <p:sp>
        <p:nvSpPr>
          <p:cNvPr id="2" name="Title placeholder">
            <a:extLst>
              <a:ext uri="{FF2B5EF4-FFF2-40B4-BE49-F238E27FC236}">
                <a16:creationId xmlns:a16="http://schemas.microsoft.com/office/drawing/2014/main" id="{70BF932F-D354-DB46-A7A6-0CB3E6B87AD2}"/>
              </a:ext>
            </a:extLst>
          </p:cNvPr>
          <p:cNvSpPr>
            <a:spLocks noGrp="1"/>
          </p:cNvSpPr>
          <p:nvPr>
            <p:ph type="ctrTitle"/>
          </p:nvPr>
        </p:nvSpPr>
        <p:spPr>
          <a:xfrm>
            <a:off x="992551" y="2446215"/>
            <a:ext cx="9612924" cy="1512000"/>
          </a:xfrm>
          <a:prstGeom prst="rect">
            <a:avLst/>
          </a:prstGeom>
        </p:spPr>
        <p:txBody>
          <a:bodyPr anchor="t">
            <a:normAutofit/>
          </a:bodyPr>
          <a:lstStyle>
            <a:lvl1pPr algn="l">
              <a:lnSpc>
                <a:spcPct val="114000"/>
              </a:lnSpc>
              <a:defRPr sz="4000" b="1" i="0">
                <a:latin typeface="Arial" panose="020B0604020202020204" pitchFamily="34" charset="0"/>
              </a:defRPr>
            </a:lvl1pPr>
          </a:lstStyle>
          <a:p>
            <a:r>
              <a:rPr lang="en-GB"/>
              <a:t>Click to edit Master title style</a:t>
            </a:r>
            <a:endParaRPr lang="en-US"/>
          </a:p>
        </p:txBody>
      </p:sp>
      <p:sp>
        <p:nvSpPr>
          <p:cNvPr id="3" name="Subtitle placeholder">
            <a:extLst>
              <a:ext uri="{FF2B5EF4-FFF2-40B4-BE49-F238E27FC236}">
                <a16:creationId xmlns:a16="http://schemas.microsoft.com/office/drawing/2014/main" id="{AB2B33E6-C4DB-3745-8279-65F4A35AC8DC}"/>
              </a:ext>
            </a:extLst>
          </p:cNvPr>
          <p:cNvSpPr>
            <a:spLocks noGrp="1"/>
          </p:cNvSpPr>
          <p:nvPr>
            <p:ph type="subTitle" idx="1"/>
          </p:nvPr>
        </p:nvSpPr>
        <p:spPr>
          <a:xfrm>
            <a:off x="992551" y="4126523"/>
            <a:ext cx="9612924" cy="854499"/>
          </a:xfrm>
          <a:prstGeom prst="rect">
            <a:avLst/>
          </a:prstGeom>
        </p:spPr>
        <p:txBody>
          <a:bodyPr>
            <a:normAutofit/>
          </a:bodyPr>
          <a:lstStyle>
            <a:lvl1pPr marL="0" indent="0" algn="l">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8" name="Date placeholder">
            <a:extLst>
              <a:ext uri="{FF2B5EF4-FFF2-40B4-BE49-F238E27FC236}">
                <a16:creationId xmlns:a16="http://schemas.microsoft.com/office/drawing/2014/main" id="{455615F3-6D25-F84D-B8D5-04290E54705D}"/>
              </a:ext>
            </a:extLst>
          </p:cNvPr>
          <p:cNvSpPr>
            <a:spLocks noGrp="1"/>
          </p:cNvSpPr>
          <p:nvPr>
            <p:ph type="dt" sz="half" idx="15"/>
          </p:nvPr>
        </p:nvSpPr>
        <p:spPr>
          <a:xfrm>
            <a:off x="992551" y="5588401"/>
            <a:ext cx="3072341" cy="244919"/>
          </a:xfrm>
          <a:prstGeom prst="rect">
            <a:avLst/>
          </a:prstGeom>
        </p:spPr>
        <p:txBody>
          <a:bodyPr/>
          <a:lstStyle>
            <a:lvl1pPr>
              <a:defRPr sz="1600">
                <a:solidFill>
                  <a:schemeClr val="bg1"/>
                </a:solidFill>
              </a:defRPr>
            </a:lvl1pPr>
          </a:lstStyle>
          <a:p>
            <a:r>
              <a:rPr lang="en-US" b="1" err="1"/>
              <a:t>ndis.gov.au</a:t>
            </a:r>
            <a:r>
              <a:rPr lang="en-US" b="1"/>
              <a:t> </a:t>
            </a:r>
            <a:r>
              <a:rPr lang="en-US"/>
              <a:t>| XX Month Year</a:t>
            </a:r>
          </a:p>
        </p:txBody>
      </p:sp>
    </p:spTree>
    <p:extLst>
      <p:ext uri="{BB962C8B-B14F-4D97-AF65-F5344CB8AC3E}">
        <p14:creationId xmlns:p14="http://schemas.microsoft.com/office/powerpoint/2010/main" val="10493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61B2B31F-52EA-DAEF-A370-CEA51DB37D6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a:extLst>
              <a:ext uri="{FF2B5EF4-FFF2-40B4-BE49-F238E27FC236}">
                <a16:creationId xmlns:a16="http://schemas.microsoft.com/office/drawing/2014/main" id="{232CD372-F6A7-A53E-EBBC-5A966DBC6FEF}"/>
              </a:ext>
              <a:ext uri="{C183D7F6-B498-43B3-948B-1728B52AA6E4}">
                <adec:decorative xmlns:adec="http://schemas.microsoft.com/office/drawing/2017/decorative" val="1"/>
              </a:ext>
            </a:extLst>
          </p:cNvPr>
          <p:cNvSpPr>
            <a:spLocks noGrp="1"/>
          </p:cNvSpPr>
          <p:nvPr>
            <p:ph type="sldNum" sz="quarter" idx="10"/>
          </p:nvPr>
        </p:nvSpPr>
        <p:spPr/>
        <p:txBody>
          <a:bodyPr/>
          <a:lstStyle/>
          <a:p>
            <a:fld id="{6CAB2880-EB56-964E-BAB5-6BEE7F2478A4}" type="slidenum">
              <a:rPr lang="en-US" smtClean="0"/>
              <a:pPr/>
              <a:t>‹#›</a:t>
            </a:fld>
            <a:endParaRPr lang="en-US"/>
          </a:p>
        </p:txBody>
      </p:sp>
      <p:sp>
        <p:nvSpPr>
          <p:cNvPr id="2" name="Title">
            <a:extLst>
              <a:ext uri="{FF2B5EF4-FFF2-40B4-BE49-F238E27FC236}">
                <a16:creationId xmlns:a16="http://schemas.microsoft.com/office/drawing/2014/main" id="{8DE49DFF-0F40-FEF1-5C08-0DC114F9E61C}"/>
              </a:ext>
            </a:extLst>
          </p:cNvPr>
          <p:cNvSpPr>
            <a:spLocks noGrp="1"/>
          </p:cNvSpPr>
          <p:nvPr>
            <p:ph type="title"/>
          </p:nvPr>
        </p:nvSpPr>
        <p:spPr/>
        <p:txBody>
          <a:bodyPr/>
          <a:lstStyle/>
          <a:p>
            <a:endParaRPr lang="en-US"/>
          </a:p>
        </p:txBody>
      </p:sp>
      <p:sp>
        <p:nvSpPr>
          <p:cNvPr id="7" name="Media Placeholder">
            <a:extLst>
              <a:ext uri="{FF2B5EF4-FFF2-40B4-BE49-F238E27FC236}">
                <a16:creationId xmlns:a16="http://schemas.microsoft.com/office/drawing/2014/main" id="{895D55CC-7186-92D0-1DA9-CF97BB732930}"/>
              </a:ext>
            </a:extLst>
          </p:cNvPr>
          <p:cNvSpPr>
            <a:spLocks noGrp="1"/>
          </p:cNvSpPr>
          <p:nvPr>
            <p:ph type="media" sz="quarter" idx="21" hasCustomPrompt="1"/>
          </p:nvPr>
        </p:nvSpPr>
        <p:spPr>
          <a:xfrm>
            <a:off x="1078522" y="2024186"/>
            <a:ext cx="10034955" cy="3563814"/>
          </a:xfrm>
        </p:spPr>
        <p:txBody>
          <a:bodyPr/>
          <a:lstStyle>
            <a:lvl1pPr>
              <a:defRPr baseline="0"/>
            </a:lvl1pPr>
          </a:lstStyle>
          <a:p>
            <a:r>
              <a:rPr lang="en-AU"/>
              <a:t>Click icon to add video</a:t>
            </a:r>
          </a:p>
        </p:txBody>
      </p:sp>
    </p:spTree>
    <p:extLst>
      <p:ext uri="{BB962C8B-B14F-4D97-AF65-F5344CB8AC3E}">
        <p14:creationId xmlns:p14="http://schemas.microsoft.com/office/powerpoint/2010/main" val="280792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72330D9-76C6-FB4C-8AA3-84FD6566407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5DCF7B-9B08-A344-96FA-C5DCA23B8EC8}"/>
              </a:ext>
            </a:extLst>
          </p:cNvPr>
          <p:cNvSpPr>
            <a:spLocks noGrp="1"/>
          </p:cNvSpPr>
          <p:nvPr>
            <p:ph type="ctrTitle"/>
          </p:nvPr>
        </p:nvSpPr>
        <p:spPr>
          <a:xfrm>
            <a:off x="838199" y="1363183"/>
            <a:ext cx="9902219" cy="840904"/>
          </a:xfrm>
        </p:spPr>
        <p:txBody>
          <a:bodyPr anchor="b">
            <a:normAutofit/>
          </a:bodyPr>
          <a:lstStyle>
            <a:lvl1pPr algn="l">
              <a:defRPr sz="4000" b="1">
                <a:solidFill>
                  <a:srgbClr val="6B2976"/>
                </a:solidFill>
              </a:defRPr>
            </a:lvl1pPr>
          </a:lstStyle>
          <a:p>
            <a:r>
              <a:rPr lang="en-US"/>
              <a:t>Click to edit Master title style</a:t>
            </a:r>
          </a:p>
        </p:txBody>
      </p:sp>
      <p:sp>
        <p:nvSpPr>
          <p:cNvPr id="3" name="Subtitle 2">
            <a:extLst>
              <a:ext uri="{FF2B5EF4-FFF2-40B4-BE49-F238E27FC236}">
                <a16:creationId xmlns:a16="http://schemas.microsoft.com/office/drawing/2014/main" id="{DDE8015C-B1EA-7C46-A45C-B059B6BE4CE3}"/>
              </a:ext>
            </a:extLst>
          </p:cNvPr>
          <p:cNvSpPr>
            <a:spLocks noGrp="1"/>
          </p:cNvSpPr>
          <p:nvPr>
            <p:ph type="subTitle" idx="1"/>
          </p:nvPr>
        </p:nvSpPr>
        <p:spPr>
          <a:xfrm>
            <a:off x="838200" y="2569156"/>
            <a:ext cx="9902218" cy="1655762"/>
          </a:xfrm>
        </p:spPr>
        <p:txBody>
          <a:bodyPr/>
          <a:lstStyle>
            <a:lvl1pPr marL="0" indent="0" algn="l">
              <a:buNone/>
              <a:defRPr sz="2400">
                <a:solidFill>
                  <a:srgbClr val="6B29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NDIS logo" descr="NDIS logo">
            <a:extLst>
              <a:ext uri="{FF2B5EF4-FFF2-40B4-BE49-F238E27FC236}">
                <a16:creationId xmlns:a16="http://schemas.microsoft.com/office/drawing/2014/main" id="{BBC2D403-AD7B-8140-89DE-4D9CD00475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68464" y="5671058"/>
            <a:ext cx="1286555" cy="566085"/>
          </a:xfrm>
          <a:prstGeom prst="rect">
            <a:avLst/>
          </a:prstGeom>
        </p:spPr>
      </p:pic>
      <p:sp>
        <p:nvSpPr>
          <p:cNvPr id="8" name="Date Placeholder 3">
            <a:extLst>
              <a:ext uri="{FF2B5EF4-FFF2-40B4-BE49-F238E27FC236}">
                <a16:creationId xmlns:a16="http://schemas.microsoft.com/office/drawing/2014/main" id="{8A5BF8E8-BF32-9845-A84C-16BC14C58812}"/>
              </a:ext>
            </a:extLst>
          </p:cNvPr>
          <p:cNvSpPr>
            <a:spLocks noGrp="1"/>
          </p:cNvSpPr>
          <p:nvPr>
            <p:ph type="dt" sz="half" idx="10"/>
          </p:nvPr>
        </p:nvSpPr>
        <p:spPr>
          <a:xfrm>
            <a:off x="838199" y="5379131"/>
            <a:ext cx="4114800" cy="231372"/>
          </a:xfrm>
        </p:spPr>
        <p:txBody>
          <a:bodyPr/>
          <a:lstStyle>
            <a:lvl1pPr>
              <a:defRPr sz="1600" b="0">
                <a:solidFill>
                  <a:schemeClr val="bg1"/>
                </a:solidFill>
              </a:defRPr>
            </a:lvl1pPr>
          </a:lstStyle>
          <a:p>
            <a:fld id="{F0DB4F00-4E4B-3441-B169-87876C45DCE9}" type="datetime4">
              <a:rPr lang="en-AU" smtClean="0"/>
              <a:pPr/>
              <a:t>23 July 2025</a:t>
            </a:fld>
            <a:endParaRPr lang="en-US"/>
          </a:p>
        </p:txBody>
      </p:sp>
      <p:sp>
        <p:nvSpPr>
          <p:cNvPr id="9" name="Footer Placeholder 4">
            <a:extLst>
              <a:ext uri="{FF2B5EF4-FFF2-40B4-BE49-F238E27FC236}">
                <a16:creationId xmlns:a16="http://schemas.microsoft.com/office/drawing/2014/main" id="{D642E942-7357-524D-BD08-97B238227631}"/>
              </a:ext>
            </a:extLst>
          </p:cNvPr>
          <p:cNvSpPr>
            <a:spLocks noGrp="1"/>
          </p:cNvSpPr>
          <p:nvPr>
            <p:ph type="ftr" sz="quarter" idx="11"/>
          </p:nvPr>
        </p:nvSpPr>
        <p:spPr>
          <a:xfrm>
            <a:off x="838199" y="5639658"/>
            <a:ext cx="4114800" cy="365125"/>
          </a:xfrm>
        </p:spPr>
        <p:txBody>
          <a:bodyPr/>
          <a:lstStyle>
            <a:lvl1pPr algn="l">
              <a:defRPr sz="1600" b="1">
                <a:solidFill>
                  <a:schemeClr val="bg1"/>
                </a:solidFill>
              </a:defRPr>
            </a:lvl1pPr>
          </a:lstStyle>
          <a:p>
            <a:r>
              <a:rPr lang="en-US" err="1"/>
              <a:t>ndis.gov.au</a:t>
            </a:r>
            <a:endParaRPr lang="en-US"/>
          </a:p>
        </p:txBody>
      </p:sp>
    </p:spTree>
    <p:extLst>
      <p:ext uri="{BB962C8B-B14F-4D97-AF65-F5344CB8AC3E}">
        <p14:creationId xmlns:p14="http://schemas.microsoft.com/office/powerpoint/2010/main" val="407399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72330D9-76C6-FB4C-8AA3-84FD6566407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9" name="NDIS logo" descr="NDIS logo">
            <a:extLst>
              <a:ext uri="{FF2B5EF4-FFF2-40B4-BE49-F238E27FC236}">
                <a16:creationId xmlns:a16="http://schemas.microsoft.com/office/drawing/2014/main" id="{F6F95F98-DAB4-1947-B7E3-91C388B141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4380" y="602745"/>
            <a:ext cx="1216934" cy="638622"/>
          </a:xfrm>
          <a:prstGeom prst="rect">
            <a:avLst/>
          </a:prstGeom>
        </p:spPr>
      </p:pic>
      <p:sp>
        <p:nvSpPr>
          <p:cNvPr id="11" name="Title 1">
            <a:extLst>
              <a:ext uri="{FF2B5EF4-FFF2-40B4-BE49-F238E27FC236}">
                <a16:creationId xmlns:a16="http://schemas.microsoft.com/office/drawing/2014/main" id="{E564C19C-DE51-A949-AE53-5AEFB8EC92E0}"/>
              </a:ext>
            </a:extLst>
          </p:cNvPr>
          <p:cNvSpPr>
            <a:spLocks noGrp="1"/>
          </p:cNvSpPr>
          <p:nvPr>
            <p:ph type="ctrTitle"/>
          </p:nvPr>
        </p:nvSpPr>
        <p:spPr>
          <a:xfrm>
            <a:off x="838199" y="2435083"/>
            <a:ext cx="9902219" cy="840904"/>
          </a:xfrm>
        </p:spPr>
        <p:txBody>
          <a:bodyPr anchor="b">
            <a:normAutofit/>
          </a:bodyPr>
          <a:lstStyle>
            <a:lvl1pPr algn="l">
              <a:defRPr sz="4000" b="1">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0592E7B3-1B62-C941-9DCC-5A55ED9D99D7}"/>
              </a:ext>
            </a:extLst>
          </p:cNvPr>
          <p:cNvSpPr>
            <a:spLocks noGrp="1"/>
          </p:cNvSpPr>
          <p:nvPr>
            <p:ph type="subTitle" idx="1"/>
          </p:nvPr>
        </p:nvSpPr>
        <p:spPr>
          <a:xfrm>
            <a:off x="838200" y="3641056"/>
            <a:ext cx="9902218" cy="146701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Date Placeholder 3">
            <a:extLst>
              <a:ext uri="{FF2B5EF4-FFF2-40B4-BE49-F238E27FC236}">
                <a16:creationId xmlns:a16="http://schemas.microsoft.com/office/drawing/2014/main" id="{572CB74D-6F85-5B40-BBD3-FC0EC390A20D}"/>
              </a:ext>
            </a:extLst>
          </p:cNvPr>
          <p:cNvSpPr>
            <a:spLocks noGrp="1"/>
          </p:cNvSpPr>
          <p:nvPr>
            <p:ph type="dt" sz="half" idx="10"/>
          </p:nvPr>
        </p:nvSpPr>
        <p:spPr>
          <a:xfrm>
            <a:off x="838199" y="5379131"/>
            <a:ext cx="4114800" cy="231372"/>
          </a:xfrm>
        </p:spPr>
        <p:txBody>
          <a:bodyPr/>
          <a:lstStyle>
            <a:lvl1pPr>
              <a:defRPr sz="1600" b="0">
                <a:solidFill>
                  <a:schemeClr val="bg1"/>
                </a:solidFill>
              </a:defRPr>
            </a:lvl1pPr>
          </a:lstStyle>
          <a:p>
            <a:fld id="{F0DB4F00-4E4B-3441-B169-87876C45DCE9}" type="datetime4">
              <a:rPr lang="en-AU" smtClean="0"/>
              <a:pPr/>
              <a:t>23 July 2025</a:t>
            </a:fld>
            <a:endParaRPr lang="en-US"/>
          </a:p>
        </p:txBody>
      </p:sp>
      <p:sp>
        <p:nvSpPr>
          <p:cNvPr id="17" name="Footer Placeholder 4">
            <a:extLst>
              <a:ext uri="{FF2B5EF4-FFF2-40B4-BE49-F238E27FC236}">
                <a16:creationId xmlns:a16="http://schemas.microsoft.com/office/drawing/2014/main" id="{0A4809AB-431D-324F-86F7-3CD3AB02B07E}"/>
              </a:ext>
            </a:extLst>
          </p:cNvPr>
          <p:cNvSpPr>
            <a:spLocks noGrp="1"/>
          </p:cNvSpPr>
          <p:nvPr>
            <p:ph type="ftr" sz="quarter" idx="11"/>
          </p:nvPr>
        </p:nvSpPr>
        <p:spPr>
          <a:xfrm>
            <a:off x="838199" y="5639658"/>
            <a:ext cx="4114800" cy="365125"/>
          </a:xfrm>
        </p:spPr>
        <p:txBody>
          <a:bodyPr/>
          <a:lstStyle>
            <a:lvl1pPr algn="l">
              <a:defRPr sz="1600" b="1">
                <a:solidFill>
                  <a:schemeClr val="bg1"/>
                </a:solidFill>
              </a:defRPr>
            </a:lvl1pPr>
          </a:lstStyle>
          <a:p>
            <a:r>
              <a:rPr lang="en-US" err="1"/>
              <a:t>ndis.gov.au</a:t>
            </a:r>
            <a:endParaRPr lang="en-US"/>
          </a:p>
        </p:txBody>
      </p:sp>
    </p:spTree>
    <p:extLst>
      <p:ext uri="{BB962C8B-B14F-4D97-AF65-F5344CB8AC3E}">
        <p14:creationId xmlns:p14="http://schemas.microsoft.com/office/powerpoint/2010/main" val="130254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Image" descr="Participant Ram enjoying time on his bike with his Dad. ">
            <a:extLst>
              <a:ext uri="{FF2B5EF4-FFF2-40B4-BE49-F238E27FC236}">
                <a16:creationId xmlns:a16="http://schemas.microsoft.com/office/drawing/2014/main" id="{6FD35DC2-8A56-2D42-8D82-9A5EED64B5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9410"/>
            <a:ext cx="12192000" cy="6094268"/>
          </a:xfrm>
          <a:prstGeom prst="rect">
            <a:avLst/>
          </a:prstGeom>
        </p:spPr>
      </p:pic>
      <p:pic>
        <p:nvPicPr>
          <p:cNvPr id="3" name="Picture 2">
            <a:extLst>
              <a:ext uri="{FF2B5EF4-FFF2-40B4-BE49-F238E27FC236}">
                <a16:creationId xmlns:a16="http://schemas.microsoft.com/office/drawing/2014/main" id="{25640507-3C83-944D-82DD-B6C381BFB3F8}"/>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8177" b="11462"/>
          <a:stretch/>
        </p:blipFill>
        <p:spPr>
          <a:xfrm>
            <a:off x="0" y="2718486"/>
            <a:ext cx="12192000" cy="4139514"/>
          </a:xfrm>
          <a:prstGeom prst="rect">
            <a:avLst/>
          </a:prstGeom>
        </p:spPr>
      </p:pic>
      <p:sp>
        <p:nvSpPr>
          <p:cNvPr id="10" name="Background colour">
            <a:extLst>
              <a:ext uri="{FF2B5EF4-FFF2-40B4-BE49-F238E27FC236}">
                <a16:creationId xmlns:a16="http://schemas.microsoft.com/office/drawing/2014/main" id="{184FAC38-3CC0-FE47-90A7-D8137B97573B}"/>
              </a:ext>
              <a:ext uri="{C183D7F6-B498-43B3-948B-1728B52AA6E4}">
                <adec:decorative xmlns:adec="http://schemas.microsoft.com/office/drawing/2017/decorative" val="1"/>
              </a:ext>
            </a:extLst>
          </p:cNvPr>
          <p:cNvSpPr/>
          <p:nvPr userDrawn="1"/>
        </p:nvSpPr>
        <p:spPr>
          <a:xfrm>
            <a:off x="0" y="-1"/>
            <a:ext cx="12192000" cy="1005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DIS logo" descr="NDIS logo">
            <a:extLst>
              <a:ext uri="{FF2B5EF4-FFF2-40B4-BE49-F238E27FC236}">
                <a16:creationId xmlns:a16="http://schemas.microsoft.com/office/drawing/2014/main" id="{F6F95F98-DAB4-1947-B7E3-91C388B141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2016" y="221683"/>
            <a:ext cx="1038557" cy="545013"/>
          </a:xfrm>
          <a:prstGeom prst="rect">
            <a:avLst/>
          </a:prstGeom>
        </p:spPr>
      </p:pic>
      <p:sp>
        <p:nvSpPr>
          <p:cNvPr id="11" name="Title 1">
            <a:extLst>
              <a:ext uri="{FF2B5EF4-FFF2-40B4-BE49-F238E27FC236}">
                <a16:creationId xmlns:a16="http://schemas.microsoft.com/office/drawing/2014/main" id="{E564C19C-DE51-A949-AE53-5AEFB8EC92E0}"/>
              </a:ext>
            </a:extLst>
          </p:cNvPr>
          <p:cNvSpPr>
            <a:spLocks noGrp="1"/>
          </p:cNvSpPr>
          <p:nvPr>
            <p:ph type="ctrTitle"/>
          </p:nvPr>
        </p:nvSpPr>
        <p:spPr>
          <a:xfrm>
            <a:off x="439797" y="4953328"/>
            <a:ext cx="9902219" cy="840904"/>
          </a:xfrm>
        </p:spPr>
        <p:txBody>
          <a:bodyPr anchor="b">
            <a:normAutofit/>
          </a:bodyPr>
          <a:lstStyle>
            <a:lvl1pPr algn="l">
              <a:defRPr sz="4000" b="1">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0592E7B3-1B62-C941-9DCC-5A55ED9D99D7}"/>
              </a:ext>
            </a:extLst>
          </p:cNvPr>
          <p:cNvSpPr>
            <a:spLocks noGrp="1"/>
          </p:cNvSpPr>
          <p:nvPr>
            <p:ph type="subTitle" idx="1"/>
          </p:nvPr>
        </p:nvSpPr>
        <p:spPr>
          <a:xfrm>
            <a:off x="439798" y="5930085"/>
            <a:ext cx="9902218" cy="50005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Date Placeholder 3">
            <a:extLst>
              <a:ext uri="{FF2B5EF4-FFF2-40B4-BE49-F238E27FC236}">
                <a16:creationId xmlns:a16="http://schemas.microsoft.com/office/drawing/2014/main" id="{1D6A0868-40CC-D042-BEC8-8EBB36495653}"/>
              </a:ext>
            </a:extLst>
          </p:cNvPr>
          <p:cNvSpPr>
            <a:spLocks noGrp="1"/>
          </p:cNvSpPr>
          <p:nvPr>
            <p:ph type="dt" sz="half" idx="10"/>
          </p:nvPr>
        </p:nvSpPr>
        <p:spPr>
          <a:xfrm>
            <a:off x="9978905" y="5818421"/>
            <a:ext cx="1773297" cy="210696"/>
          </a:xfrm>
        </p:spPr>
        <p:txBody>
          <a:bodyPr/>
          <a:lstStyle>
            <a:lvl1pPr algn="r">
              <a:defRPr sz="1600" b="0">
                <a:solidFill>
                  <a:schemeClr val="bg1"/>
                </a:solidFill>
              </a:defRPr>
            </a:lvl1pPr>
          </a:lstStyle>
          <a:p>
            <a:fld id="{F0DB4F00-4E4B-3441-B169-87876C45DCE9}" type="datetime4">
              <a:rPr lang="en-AU" smtClean="0"/>
              <a:pPr/>
              <a:t>23 July 2025</a:t>
            </a:fld>
            <a:endParaRPr lang="en-US"/>
          </a:p>
        </p:txBody>
      </p:sp>
      <p:sp>
        <p:nvSpPr>
          <p:cNvPr id="17" name="Footer Placeholder 4">
            <a:extLst>
              <a:ext uri="{FF2B5EF4-FFF2-40B4-BE49-F238E27FC236}">
                <a16:creationId xmlns:a16="http://schemas.microsoft.com/office/drawing/2014/main" id="{07012B95-733E-ED42-8C59-9DB7B9183E91}"/>
              </a:ext>
            </a:extLst>
          </p:cNvPr>
          <p:cNvSpPr>
            <a:spLocks noGrp="1"/>
          </p:cNvSpPr>
          <p:nvPr>
            <p:ph type="ftr" sz="quarter" idx="11"/>
          </p:nvPr>
        </p:nvSpPr>
        <p:spPr>
          <a:xfrm>
            <a:off x="9978905" y="6090901"/>
            <a:ext cx="1773297" cy="332496"/>
          </a:xfrm>
        </p:spPr>
        <p:txBody>
          <a:bodyPr/>
          <a:lstStyle>
            <a:lvl1pPr algn="r">
              <a:defRPr sz="1600" b="1">
                <a:solidFill>
                  <a:schemeClr val="bg1"/>
                </a:solidFill>
              </a:defRPr>
            </a:lvl1pPr>
          </a:lstStyle>
          <a:p>
            <a:r>
              <a:rPr lang="en-US"/>
              <a:t>ndis.gov.au</a:t>
            </a:r>
          </a:p>
        </p:txBody>
      </p:sp>
    </p:spTree>
    <p:extLst>
      <p:ext uri="{BB962C8B-B14F-4D97-AF65-F5344CB8AC3E}">
        <p14:creationId xmlns:p14="http://schemas.microsoft.com/office/powerpoint/2010/main" val="68477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Participant Phil enjoying time outside.">
            <a:extLst>
              <a:ext uri="{FF2B5EF4-FFF2-40B4-BE49-F238E27FC236}">
                <a16:creationId xmlns:a16="http://schemas.microsoft.com/office/drawing/2014/main" id="{E5F7613E-3038-F040-8CFA-537A4609BB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15691" y="0"/>
            <a:ext cx="7876310" cy="6858000"/>
          </a:xfrm>
          <a:prstGeom prst="rect">
            <a:avLst/>
          </a:prstGeom>
        </p:spPr>
      </p:pic>
      <p:pic>
        <p:nvPicPr>
          <p:cNvPr id="14" name="Picture 13">
            <a:extLst>
              <a:ext uri="{FF2B5EF4-FFF2-40B4-BE49-F238E27FC236}">
                <a16:creationId xmlns:a16="http://schemas.microsoft.com/office/drawing/2014/main" id="{872330D9-76C6-FB4C-8AA3-84FD65664072}"/>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8818"/>
          <a:stretch/>
        </p:blipFill>
        <p:spPr>
          <a:xfrm>
            <a:off x="0" y="0"/>
            <a:ext cx="6240162" cy="6858000"/>
          </a:xfrm>
          <a:prstGeom prst="rect">
            <a:avLst/>
          </a:prstGeom>
        </p:spPr>
      </p:pic>
      <p:sp>
        <p:nvSpPr>
          <p:cNvPr id="2" name="Title 1">
            <a:extLst>
              <a:ext uri="{FF2B5EF4-FFF2-40B4-BE49-F238E27FC236}">
                <a16:creationId xmlns:a16="http://schemas.microsoft.com/office/drawing/2014/main" id="{6D5DCF7B-9B08-A344-96FA-C5DCA23B8EC8}"/>
              </a:ext>
            </a:extLst>
          </p:cNvPr>
          <p:cNvSpPr>
            <a:spLocks noGrp="1"/>
          </p:cNvSpPr>
          <p:nvPr>
            <p:ph type="ctrTitle"/>
          </p:nvPr>
        </p:nvSpPr>
        <p:spPr>
          <a:xfrm>
            <a:off x="838200" y="1106804"/>
            <a:ext cx="4398818" cy="1497505"/>
          </a:xfrm>
        </p:spPr>
        <p:txBody>
          <a:bodyPr anchor="b">
            <a:normAutofit/>
          </a:bodyPr>
          <a:lstStyle>
            <a:lvl1pPr algn="l">
              <a:defRPr sz="4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DE8015C-B1EA-7C46-A45C-B059B6BE4CE3}"/>
              </a:ext>
            </a:extLst>
          </p:cNvPr>
          <p:cNvSpPr>
            <a:spLocks noGrp="1"/>
          </p:cNvSpPr>
          <p:nvPr>
            <p:ph type="subTitle" idx="1"/>
          </p:nvPr>
        </p:nvSpPr>
        <p:spPr>
          <a:xfrm>
            <a:off x="838200" y="2768231"/>
            <a:ext cx="439881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NDIS logo" descr="NDIS logo">
            <a:extLst>
              <a:ext uri="{FF2B5EF4-FFF2-40B4-BE49-F238E27FC236}">
                <a16:creationId xmlns:a16="http://schemas.microsoft.com/office/drawing/2014/main" id="{BBC2D403-AD7B-8140-89DE-4D9CD00475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0143" y="470281"/>
            <a:ext cx="1074093" cy="472601"/>
          </a:xfrm>
          <a:prstGeom prst="rect">
            <a:avLst/>
          </a:prstGeom>
        </p:spPr>
      </p:pic>
      <p:sp>
        <p:nvSpPr>
          <p:cNvPr id="11" name="Date Placeholder 3">
            <a:extLst>
              <a:ext uri="{FF2B5EF4-FFF2-40B4-BE49-F238E27FC236}">
                <a16:creationId xmlns:a16="http://schemas.microsoft.com/office/drawing/2014/main" id="{CDF6D348-8EDB-9544-8353-CEC3FAFF8185}"/>
              </a:ext>
            </a:extLst>
          </p:cNvPr>
          <p:cNvSpPr>
            <a:spLocks noGrp="1"/>
          </p:cNvSpPr>
          <p:nvPr>
            <p:ph type="dt" sz="half" idx="10"/>
          </p:nvPr>
        </p:nvSpPr>
        <p:spPr>
          <a:xfrm>
            <a:off x="838199" y="5379131"/>
            <a:ext cx="4114800" cy="231372"/>
          </a:xfrm>
        </p:spPr>
        <p:txBody>
          <a:bodyPr/>
          <a:lstStyle>
            <a:lvl1pPr>
              <a:defRPr sz="1600" b="0">
                <a:solidFill>
                  <a:schemeClr val="bg1"/>
                </a:solidFill>
              </a:defRPr>
            </a:lvl1pPr>
          </a:lstStyle>
          <a:p>
            <a:fld id="{F0DB4F00-4E4B-3441-B169-87876C45DCE9}" type="datetime4">
              <a:rPr lang="en-AU" smtClean="0"/>
              <a:pPr/>
              <a:t>23 July 2025</a:t>
            </a:fld>
            <a:endParaRPr lang="en-US"/>
          </a:p>
        </p:txBody>
      </p:sp>
      <p:sp>
        <p:nvSpPr>
          <p:cNvPr id="12" name="Footer Placeholder 4">
            <a:extLst>
              <a:ext uri="{FF2B5EF4-FFF2-40B4-BE49-F238E27FC236}">
                <a16:creationId xmlns:a16="http://schemas.microsoft.com/office/drawing/2014/main" id="{0815E360-0169-BE4C-AE81-62735DE0DA9F}"/>
              </a:ext>
            </a:extLst>
          </p:cNvPr>
          <p:cNvSpPr>
            <a:spLocks noGrp="1"/>
          </p:cNvSpPr>
          <p:nvPr>
            <p:ph type="ftr" sz="quarter" idx="11"/>
          </p:nvPr>
        </p:nvSpPr>
        <p:spPr>
          <a:xfrm>
            <a:off x="838199" y="5639658"/>
            <a:ext cx="4114800" cy="365125"/>
          </a:xfrm>
        </p:spPr>
        <p:txBody>
          <a:bodyPr/>
          <a:lstStyle>
            <a:lvl1pPr algn="l">
              <a:defRPr sz="1600" b="1">
                <a:solidFill>
                  <a:schemeClr val="bg1"/>
                </a:solidFill>
              </a:defRPr>
            </a:lvl1pPr>
          </a:lstStyle>
          <a:p>
            <a:r>
              <a:rPr lang="en-US" err="1"/>
              <a:t>ndis.gov.au</a:t>
            </a:r>
            <a:endParaRPr lang="en-US"/>
          </a:p>
        </p:txBody>
      </p:sp>
    </p:spTree>
    <p:extLst>
      <p:ext uri="{BB962C8B-B14F-4D97-AF65-F5344CB8AC3E}">
        <p14:creationId xmlns:p14="http://schemas.microsoft.com/office/powerpoint/2010/main" val="150885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descr="Jessie with her dad Paul enjoying some time along the waterfront Geelong">
            <a:extLst>
              <a:ext uri="{FF2B5EF4-FFF2-40B4-BE49-F238E27FC236}">
                <a16:creationId xmlns:a16="http://schemas.microsoft.com/office/drawing/2014/main" id="{143DF2CF-5FEB-424D-A040-27EF5F7A92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930085"/>
          </a:xfrm>
          <a:prstGeom prst="rect">
            <a:avLst/>
          </a:prstGeom>
        </p:spPr>
      </p:pic>
      <p:grpSp>
        <p:nvGrpSpPr>
          <p:cNvPr id="6" name="Group 5">
            <a:extLst>
              <a:ext uri="{FF2B5EF4-FFF2-40B4-BE49-F238E27FC236}">
                <a16:creationId xmlns:a16="http://schemas.microsoft.com/office/drawing/2014/main" id="{E36397CE-0C30-E94B-AED7-D904C2A7C6FC}"/>
              </a:ext>
              <a:ext uri="{C183D7F6-B498-43B3-948B-1728B52AA6E4}">
                <adec:decorative xmlns:adec="http://schemas.microsoft.com/office/drawing/2017/decorative" val="1"/>
              </a:ext>
            </a:extLst>
          </p:cNvPr>
          <p:cNvGrpSpPr/>
          <p:nvPr userDrawn="1"/>
        </p:nvGrpSpPr>
        <p:grpSpPr>
          <a:xfrm>
            <a:off x="0" y="1540455"/>
            <a:ext cx="12192000" cy="5317545"/>
            <a:chOff x="0" y="1540455"/>
            <a:chExt cx="12192000" cy="5317545"/>
          </a:xfrm>
        </p:grpSpPr>
        <p:pic>
          <p:nvPicPr>
            <p:cNvPr id="3" name="Picture 2" descr="A close up of a logo&#10;&#10;Description automatically generated">
              <a:extLst>
                <a:ext uri="{FF2B5EF4-FFF2-40B4-BE49-F238E27FC236}">
                  <a16:creationId xmlns:a16="http://schemas.microsoft.com/office/drawing/2014/main" id="{25640507-3C83-944D-82DD-B6C381BFB3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8177" b="315"/>
            <a:stretch/>
          </p:blipFill>
          <p:spPr>
            <a:xfrm>
              <a:off x="0" y="1540455"/>
              <a:ext cx="12192000" cy="4903968"/>
            </a:xfrm>
            <a:prstGeom prst="rect">
              <a:avLst/>
            </a:prstGeom>
          </p:spPr>
        </p:pic>
        <p:sp>
          <p:nvSpPr>
            <p:cNvPr id="5" name="Rectangle 4">
              <a:extLst>
                <a:ext uri="{FF2B5EF4-FFF2-40B4-BE49-F238E27FC236}">
                  <a16:creationId xmlns:a16="http://schemas.microsoft.com/office/drawing/2014/main" id="{54C3324B-7143-0447-840C-7DC75182F3B5}"/>
                </a:ext>
              </a:extLst>
            </p:cNvPr>
            <p:cNvSpPr/>
            <p:nvPr userDrawn="1"/>
          </p:nvSpPr>
          <p:spPr>
            <a:xfrm>
              <a:off x="0" y="6444423"/>
              <a:ext cx="12192000" cy="413577"/>
            </a:xfrm>
            <a:prstGeom prst="rect">
              <a:avLst/>
            </a:prstGeom>
            <a:solidFill>
              <a:srgbClr val="6B2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E564C19C-DE51-A949-AE53-5AEFB8EC92E0}"/>
              </a:ext>
            </a:extLst>
          </p:cNvPr>
          <p:cNvSpPr>
            <a:spLocks noGrp="1"/>
          </p:cNvSpPr>
          <p:nvPr>
            <p:ph type="ctrTitle"/>
          </p:nvPr>
        </p:nvSpPr>
        <p:spPr>
          <a:xfrm>
            <a:off x="439797" y="3697157"/>
            <a:ext cx="9902219" cy="840904"/>
          </a:xfrm>
        </p:spPr>
        <p:txBody>
          <a:bodyPr anchor="b">
            <a:normAutofit/>
          </a:bodyPr>
          <a:lstStyle>
            <a:lvl1pPr algn="l">
              <a:defRPr sz="4000" b="1">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0592E7B3-1B62-C941-9DCC-5A55ED9D99D7}"/>
              </a:ext>
            </a:extLst>
          </p:cNvPr>
          <p:cNvSpPr>
            <a:spLocks noGrp="1"/>
          </p:cNvSpPr>
          <p:nvPr>
            <p:ph type="subTitle" idx="1"/>
          </p:nvPr>
        </p:nvSpPr>
        <p:spPr>
          <a:xfrm>
            <a:off x="439798" y="4673914"/>
            <a:ext cx="9902218" cy="50005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NDIS logo" descr="NDIS logo">
            <a:extLst>
              <a:ext uri="{FF2B5EF4-FFF2-40B4-BE49-F238E27FC236}">
                <a16:creationId xmlns:a16="http://schemas.microsoft.com/office/drawing/2014/main" id="{E667CE0F-7953-7040-BC32-F5A01464F4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465648" y="5878338"/>
            <a:ext cx="1286555" cy="566085"/>
          </a:xfrm>
          <a:prstGeom prst="rect">
            <a:avLst/>
          </a:prstGeom>
        </p:spPr>
      </p:pic>
      <p:sp>
        <p:nvSpPr>
          <p:cNvPr id="18" name="Date Placeholder 3">
            <a:extLst>
              <a:ext uri="{FF2B5EF4-FFF2-40B4-BE49-F238E27FC236}">
                <a16:creationId xmlns:a16="http://schemas.microsoft.com/office/drawing/2014/main" id="{1591CBFC-7DD1-B649-987D-DDA9357772E6}"/>
              </a:ext>
            </a:extLst>
          </p:cNvPr>
          <p:cNvSpPr>
            <a:spLocks noGrp="1"/>
          </p:cNvSpPr>
          <p:nvPr>
            <p:ph type="dt" sz="half" idx="10"/>
          </p:nvPr>
        </p:nvSpPr>
        <p:spPr>
          <a:xfrm>
            <a:off x="439797" y="5685186"/>
            <a:ext cx="4114800" cy="231372"/>
          </a:xfrm>
        </p:spPr>
        <p:txBody>
          <a:bodyPr/>
          <a:lstStyle>
            <a:lvl1pPr>
              <a:defRPr sz="1600" b="0">
                <a:solidFill>
                  <a:schemeClr val="bg1"/>
                </a:solidFill>
              </a:defRPr>
            </a:lvl1pPr>
          </a:lstStyle>
          <a:p>
            <a:fld id="{F0DB4F00-4E4B-3441-B169-87876C45DCE9}" type="datetime4">
              <a:rPr lang="en-AU" smtClean="0"/>
              <a:pPr/>
              <a:t>23 July 2025</a:t>
            </a:fld>
            <a:endParaRPr lang="en-US"/>
          </a:p>
        </p:txBody>
      </p:sp>
      <p:sp>
        <p:nvSpPr>
          <p:cNvPr id="19" name="Footer Placeholder 4">
            <a:extLst>
              <a:ext uri="{FF2B5EF4-FFF2-40B4-BE49-F238E27FC236}">
                <a16:creationId xmlns:a16="http://schemas.microsoft.com/office/drawing/2014/main" id="{AED6B614-4008-944B-A9BB-322B63CB0AE8}"/>
              </a:ext>
            </a:extLst>
          </p:cNvPr>
          <p:cNvSpPr>
            <a:spLocks noGrp="1"/>
          </p:cNvSpPr>
          <p:nvPr>
            <p:ph type="ftr" sz="quarter" idx="11"/>
          </p:nvPr>
        </p:nvSpPr>
        <p:spPr>
          <a:xfrm>
            <a:off x="439797" y="5945713"/>
            <a:ext cx="4114800" cy="365125"/>
          </a:xfrm>
        </p:spPr>
        <p:txBody>
          <a:bodyPr/>
          <a:lstStyle>
            <a:lvl1pPr algn="l">
              <a:defRPr sz="1600" b="1">
                <a:solidFill>
                  <a:schemeClr val="bg1"/>
                </a:solidFill>
              </a:defRPr>
            </a:lvl1pPr>
          </a:lstStyle>
          <a:p>
            <a:r>
              <a:rPr lang="en-US" err="1"/>
              <a:t>ndis.gov.au</a:t>
            </a:r>
            <a:endParaRPr lang="en-US"/>
          </a:p>
        </p:txBody>
      </p:sp>
    </p:spTree>
    <p:extLst>
      <p:ext uri="{BB962C8B-B14F-4D97-AF65-F5344CB8AC3E}">
        <p14:creationId xmlns:p14="http://schemas.microsoft.com/office/powerpoint/2010/main" val="93107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6F2FE-00AA-FA41-A7B4-C59A13CC4DE6}"/>
              </a:ext>
            </a:extLst>
          </p:cNvPr>
          <p:cNvSpPr>
            <a:spLocks noGrp="1"/>
          </p:cNvSpPr>
          <p:nvPr>
            <p:ph idx="1"/>
          </p:nvPr>
        </p:nvSpPr>
        <p:spPr>
          <a:xfrm>
            <a:off x="838200" y="2241261"/>
            <a:ext cx="10515600" cy="3660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B52C5E9-92CB-FA4D-87D9-7E725286215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8889" b="37980"/>
          <a:stretch/>
        </p:blipFill>
        <p:spPr>
          <a:xfrm>
            <a:off x="0" y="4585855"/>
            <a:ext cx="12192000" cy="2272145"/>
          </a:xfrm>
          <a:prstGeom prst="rect">
            <a:avLst/>
          </a:prstGeom>
        </p:spPr>
      </p:pic>
      <p:sp>
        <p:nvSpPr>
          <p:cNvPr id="6" name="Slide Number Placeholder 5">
            <a:extLst>
              <a:ext uri="{FF2B5EF4-FFF2-40B4-BE49-F238E27FC236}">
                <a16:creationId xmlns:a16="http://schemas.microsoft.com/office/drawing/2014/main" id="{77F277E7-B19E-F642-BB15-42F1B707F639}"/>
              </a:ext>
            </a:extLst>
          </p:cNvPr>
          <p:cNvSpPr>
            <a:spLocks noGrp="1"/>
          </p:cNvSpPr>
          <p:nvPr>
            <p:ph type="sldNum" sz="quarter" idx="12"/>
          </p:nvPr>
        </p:nvSpPr>
        <p:spPr>
          <a:xfrm>
            <a:off x="9192491" y="6311900"/>
            <a:ext cx="2743200" cy="365125"/>
          </a:xfrm>
        </p:spPr>
        <p:txBody>
          <a:bodyPr/>
          <a:lstStyle>
            <a:lvl1pPr>
              <a:defRPr>
                <a:solidFill>
                  <a:schemeClr val="bg1"/>
                </a:solidFill>
              </a:defRPr>
            </a:lvl1pPr>
          </a:lstStyle>
          <a:p>
            <a:fld id="{30F8B080-46C7-3D43-BD58-09E8A22A6F4D}" type="slidenum">
              <a:rPr lang="en-US" smtClean="0"/>
              <a:pPr/>
              <a:t>‹#›</a:t>
            </a:fld>
            <a:endParaRPr lang="en-US"/>
          </a:p>
        </p:txBody>
      </p:sp>
      <p:pic>
        <p:nvPicPr>
          <p:cNvPr id="9" name="NDIS logo" descr="NDIS logo">
            <a:extLst>
              <a:ext uri="{FF2B5EF4-FFF2-40B4-BE49-F238E27FC236}">
                <a16:creationId xmlns:a16="http://schemas.microsoft.com/office/drawing/2014/main" id="{FB009F65-0801-C44A-8BD6-5E3ED361CA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6866" y="420062"/>
            <a:ext cx="1216934" cy="638622"/>
          </a:xfrm>
          <a:prstGeom prst="rect">
            <a:avLst/>
          </a:prstGeom>
        </p:spPr>
      </p:pic>
    </p:spTree>
    <p:extLst>
      <p:ext uri="{BB962C8B-B14F-4D97-AF65-F5344CB8AC3E}">
        <p14:creationId xmlns:p14="http://schemas.microsoft.com/office/powerpoint/2010/main" val="159340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75504F-CCC7-3E44-95E7-CA79A3381E7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8889" b="37980"/>
          <a:stretch/>
        </p:blipFill>
        <p:spPr>
          <a:xfrm>
            <a:off x="0" y="4585855"/>
            <a:ext cx="12192000" cy="2272145"/>
          </a:xfrm>
          <a:prstGeom prst="rect">
            <a:avLst/>
          </a:prstGeom>
        </p:spPr>
      </p:pic>
      <p:sp>
        <p:nvSpPr>
          <p:cNvPr id="12" name="Slide Number Placeholder 5">
            <a:extLst>
              <a:ext uri="{FF2B5EF4-FFF2-40B4-BE49-F238E27FC236}">
                <a16:creationId xmlns:a16="http://schemas.microsoft.com/office/drawing/2014/main" id="{829F7DA5-64F5-434F-B7A4-C1969F6F9836}"/>
              </a:ext>
            </a:extLst>
          </p:cNvPr>
          <p:cNvSpPr>
            <a:spLocks noGrp="1"/>
          </p:cNvSpPr>
          <p:nvPr>
            <p:ph type="sldNum" sz="quarter" idx="12"/>
          </p:nvPr>
        </p:nvSpPr>
        <p:spPr>
          <a:xfrm>
            <a:off x="9192491" y="6311900"/>
            <a:ext cx="2743200" cy="365125"/>
          </a:xfrm>
        </p:spPr>
        <p:txBody>
          <a:bodyPr/>
          <a:lstStyle>
            <a:lvl1pPr>
              <a:defRPr>
                <a:solidFill>
                  <a:schemeClr val="bg1"/>
                </a:solidFill>
              </a:defRPr>
            </a:lvl1pPr>
          </a:lstStyle>
          <a:p>
            <a:fld id="{30F8B080-46C7-3D43-BD58-09E8A22A6F4D}" type="slidenum">
              <a:rPr lang="en-US" smtClean="0"/>
              <a:pPr/>
              <a:t>‹#›</a:t>
            </a:fld>
            <a:endParaRPr lang="en-US"/>
          </a:p>
        </p:txBody>
      </p:sp>
      <p:pic>
        <p:nvPicPr>
          <p:cNvPr id="13" name="NDIS logo" descr="NDIS logo">
            <a:extLst>
              <a:ext uri="{FF2B5EF4-FFF2-40B4-BE49-F238E27FC236}">
                <a16:creationId xmlns:a16="http://schemas.microsoft.com/office/drawing/2014/main" id="{F416F2DF-E316-4D45-BDA8-8A12C2557B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36866" y="420062"/>
            <a:ext cx="1216934" cy="638622"/>
          </a:xfrm>
          <a:prstGeom prst="rect">
            <a:avLst/>
          </a:prstGeom>
        </p:spPr>
      </p:pic>
      <p:sp>
        <p:nvSpPr>
          <p:cNvPr id="2" name="Title 1">
            <a:extLst>
              <a:ext uri="{FF2B5EF4-FFF2-40B4-BE49-F238E27FC236}">
                <a16:creationId xmlns:a16="http://schemas.microsoft.com/office/drawing/2014/main" id="{03B7AD09-041E-E34C-B759-26A3285399FC}"/>
              </a:ext>
            </a:extLst>
          </p:cNvPr>
          <p:cNvSpPr>
            <a:spLocks noGrp="1"/>
          </p:cNvSpPr>
          <p:nvPr>
            <p:ph type="title"/>
          </p:nvPr>
        </p:nvSpPr>
        <p:spPr>
          <a:xfrm>
            <a:off x="838200" y="1316181"/>
            <a:ext cx="10515600" cy="79014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5C53CFE2-B916-7B47-B13D-65EF1E6FCE0E}"/>
              </a:ext>
            </a:extLst>
          </p:cNvPr>
          <p:cNvSpPr>
            <a:spLocks noGrp="1"/>
          </p:cNvSpPr>
          <p:nvPr>
            <p:ph sz="half" idx="1"/>
          </p:nvPr>
        </p:nvSpPr>
        <p:spPr>
          <a:xfrm>
            <a:off x="838200" y="2241261"/>
            <a:ext cx="5181600" cy="36053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06E032-D1BC-C745-976F-84F2F10B5706}"/>
              </a:ext>
            </a:extLst>
          </p:cNvPr>
          <p:cNvSpPr>
            <a:spLocks noGrp="1"/>
          </p:cNvSpPr>
          <p:nvPr>
            <p:ph sz="half" idx="2"/>
          </p:nvPr>
        </p:nvSpPr>
        <p:spPr>
          <a:xfrm>
            <a:off x="6172200" y="2241261"/>
            <a:ext cx="5181600" cy="36053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15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72330D9-76C6-FB4C-8AA3-84FD6566407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3" name="NDIS logo" descr="NDIS logo">
            <a:extLst>
              <a:ext uri="{FF2B5EF4-FFF2-40B4-BE49-F238E27FC236}">
                <a16:creationId xmlns:a16="http://schemas.microsoft.com/office/drawing/2014/main" id="{7BA587A7-52D9-4046-A1A3-C88C1BF7AB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1560" y="800014"/>
            <a:ext cx="1138411" cy="500901"/>
          </a:xfrm>
          <a:prstGeom prst="rect">
            <a:avLst/>
          </a:prstGeom>
        </p:spPr>
      </p:pic>
      <p:pic>
        <p:nvPicPr>
          <p:cNvPr id="4" name="Icon">
            <a:extLst>
              <a:ext uri="{FF2B5EF4-FFF2-40B4-BE49-F238E27FC236}">
                <a16:creationId xmlns:a16="http://schemas.microsoft.com/office/drawing/2014/main" id="{15737BD4-6055-C640-9944-C543EA393B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040" y="5519931"/>
            <a:ext cx="236484" cy="236484"/>
          </a:xfrm>
          <a:prstGeom prst="rect">
            <a:avLst/>
          </a:prstGeom>
        </p:spPr>
      </p:pic>
      <p:pic>
        <p:nvPicPr>
          <p:cNvPr id="5" name="Icon">
            <a:extLst>
              <a:ext uri="{FF2B5EF4-FFF2-40B4-BE49-F238E27FC236}">
                <a16:creationId xmlns:a16="http://schemas.microsoft.com/office/drawing/2014/main" id="{D4D07B30-77D8-9E44-A0C5-407DFC35C3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040" y="4638260"/>
            <a:ext cx="236484" cy="236484"/>
          </a:xfrm>
          <a:prstGeom prst="rect">
            <a:avLst/>
          </a:prstGeom>
        </p:spPr>
      </p:pic>
      <p:pic>
        <p:nvPicPr>
          <p:cNvPr id="6" name="Icon">
            <a:extLst>
              <a:ext uri="{FF2B5EF4-FFF2-40B4-BE49-F238E27FC236}">
                <a16:creationId xmlns:a16="http://schemas.microsoft.com/office/drawing/2014/main" id="{BC8A0673-3E66-BF48-A387-87FFE104A1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4040" y="4324713"/>
            <a:ext cx="236484" cy="236484"/>
          </a:xfrm>
          <a:prstGeom prst="rect">
            <a:avLst/>
          </a:prstGeom>
        </p:spPr>
      </p:pic>
      <p:pic>
        <p:nvPicPr>
          <p:cNvPr id="7" name="Icon">
            <a:extLst>
              <a:ext uri="{FF2B5EF4-FFF2-40B4-BE49-F238E27FC236}">
                <a16:creationId xmlns:a16="http://schemas.microsoft.com/office/drawing/2014/main" id="{591E7358-7D3C-CD41-AECC-B1A5C2C4376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4040" y="3427688"/>
            <a:ext cx="236484" cy="236484"/>
          </a:xfrm>
          <a:prstGeom prst="rect">
            <a:avLst/>
          </a:prstGeom>
        </p:spPr>
      </p:pic>
      <p:pic>
        <p:nvPicPr>
          <p:cNvPr id="8" name="Icon">
            <a:extLst>
              <a:ext uri="{FF2B5EF4-FFF2-40B4-BE49-F238E27FC236}">
                <a16:creationId xmlns:a16="http://schemas.microsoft.com/office/drawing/2014/main" id="{B2821F48-005A-5F41-BB04-6E9AF9A6BE8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4040" y="3114141"/>
            <a:ext cx="236484" cy="236484"/>
          </a:xfrm>
          <a:prstGeom prst="rect">
            <a:avLst/>
          </a:prstGeom>
        </p:spPr>
      </p:pic>
      <p:pic>
        <p:nvPicPr>
          <p:cNvPr id="9" name="Icon">
            <a:extLst>
              <a:ext uri="{FF2B5EF4-FFF2-40B4-BE49-F238E27FC236}">
                <a16:creationId xmlns:a16="http://schemas.microsoft.com/office/drawing/2014/main" id="{E1EDE846-662B-B94A-9049-C7346E078B2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4040" y="2481879"/>
            <a:ext cx="236484" cy="236484"/>
          </a:xfrm>
          <a:prstGeom prst="rect">
            <a:avLst/>
          </a:prstGeom>
        </p:spPr>
      </p:pic>
      <p:pic>
        <p:nvPicPr>
          <p:cNvPr id="10" name="Icon">
            <a:extLst>
              <a:ext uri="{FF2B5EF4-FFF2-40B4-BE49-F238E27FC236}">
                <a16:creationId xmlns:a16="http://schemas.microsoft.com/office/drawing/2014/main" id="{C4049EA1-9568-3E4A-B36F-DD733D28760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4040" y="2161845"/>
            <a:ext cx="236484" cy="236484"/>
          </a:xfrm>
          <a:prstGeom prst="rect">
            <a:avLst/>
          </a:prstGeom>
        </p:spPr>
      </p:pic>
      <p:pic>
        <p:nvPicPr>
          <p:cNvPr id="17" name="Picture 16">
            <a:extLst>
              <a:ext uri="{FF2B5EF4-FFF2-40B4-BE49-F238E27FC236}">
                <a16:creationId xmlns:a16="http://schemas.microsoft.com/office/drawing/2014/main" id="{369C2F92-4000-9742-B6CC-52E5BAEF28E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7461" y="2792529"/>
            <a:ext cx="249642" cy="247446"/>
          </a:xfrm>
          <a:prstGeom prst="rect">
            <a:avLst/>
          </a:prstGeom>
        </p:spPr>
      </p:pic>
    </p:spTree>
    <p:extLst>
      <p:ext uri="{BB962C8B-B14F-4D97-AF65-F5344CB8AC3E}">
        <p14:creationId xmlns:p14="http://schemas.microsoft.com/office/powerpoint/2010/main" val="143381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C1386-A4CF-0C43-B33E-E46AB8548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8809B3-0352-4A42-AE51-C8310786B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B6521-29B3-D24E-923F-657E4DA57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BC556717-97D8-1B49-B83C-CF6F2F2CE1E2}" type="datetime4">
              <a:rPr lang="en-AU" smtClean="0"/>
              <a:pPr/>
              <a:t>23 July 2025</a:t>
            </a:fld>
            <a:endParaRPr lang="en-US"/>
          </a:p>
        </p:txBody>
      </p:sp>
      <p:sp>
        <p:nvSpPr>
          <p:cNvPr id="5" name="Footer Placeholder 4">
            <a:extLst>
              <a:ext uri="{FF2B5EF4-FFF2-40B4-BE49-F238E27FC236}">
                <a16:creationId xmlns:a16="http://schemas.microsoft.com/office/drawing/2014/main" id="{0F953974-4648-8D47-A7ED-4065630E9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en-US"/>
              <a:t>ndis.gov.au</a:t>
            </a:r>
          </a:p>
        </p:txBody>
      </p:sp>
      <p:sp>
        <p:nvSpPr>
          <p:cNvPr id="6" name="Slide Number Placeholder 5">
            <a:extLst>
              <a:ext uri="{FF2B5EF4-FFF2-40B4-BE49-F238E27FC236}">
                <a16:creationId xmlns:a16="http://schemas.microsoft.com/office/drawing/2014/main" id="{48CCE08F-ACD6-3D49-8A42-8E842F739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30F8B080-46C7-3D43-BD58-09E8A22A6F4D}" type="slidenum">
              <a:rPr lang="en-US" smtClean="0"/>
              <a:pPr/>
              <a:t>‹#›</a:t>
            </a:fld>
            <a:endParaRPr lang="en-US"/>
          </a:p>
        </p:txBody>
      </p:sp>
    </p:spTree>
    <p:extLst>
      <p:ext uri="{BB962C8B-B14F-4D97-AF65-F5344CB8AC3E}">
        <p14:creationId xmlns:p14="http://schemas.microsoft.com/office/powerpoint/2010/main" val="36018369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52" r:id="rId8"/>
    <p:sldLayoutId id="2147483665" r:id="rId9"/>
    <p:sldLayoutId id="2147483666" r:id="rId10"/>
    <p:sldLayoutId id="2147483667" r:id="rId11"/>
    <p:sldLayoutId id="2147483670"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67A95-75FD-7DD9-070B-D6F80B0ED42C}"/>
              </a:ext>
            </a:extLst>
          </p:cNvPr>
          <p:cNvSpPr>
            <a:spLocks noGrp="1"/>
          </p:cNvSpPr>
          <p:nvPr>
            <p:ph type="ctrTitle"/>
          </p:nvPr>
        </p:nvSpPr>
        <p:spPr>
          <a:xfrm>
            <a:off x="992551" y="2446215"/>
            <a:ext cx="9612924" cy="854499"/>
          </a:xfrm>
        </p:spPr>
        <p:txBody>
          <a:bodyPr>
            <a:noAutofit/>
          </a:bodyPr>
          <a:lstStyle/>
          <a:p>
            <a:r>
              <a:rPr lang="en-US" sz="4800" dirty="0">
                <a:solidFill>
                  <a:schemeClr val="bg1"/>
                </a:solidFill>
                <a:latin typeface="Aptos" panose="020B0004020202020204" pitchFamily="34" charset="0"/>
              </a:rPr>
              <a:t>Understanding changes to pricing</a:t>
            </a:r>
          </a:p>
        </p:txBody>
      </p:sp>
      <p:sp>
        <p:nvSpPr>
          <p:cNvPr id="9" name="Subtitle 8">
            <a:extLst>
              <a:ext uri="{FF2B5EF4-FFF2-40B4-BE49-F238E27FC236}">
                <a16:creationId xmlns:a16="http://schemas.microsoft.com/office/drawing/2014/main" id="{DC17AF5D-06F5-C94F-4CB7-0BA77C0345B9}"/>
              </a:ext>
            </a:extLst>
          </p:cNvPr>
          <p:cNvSpPr>
            <a:spLocks noGrp="1"/>
          </p:cNvSpPr>
          <p:nvPr>
            <p:ph type="subTitle" idx="1"/>
          </p:nvPr>
        </p:nvSpPr>
        <p:spPr>
          <a:xfrm>
            <a:off x="998399" y="3300714"/>
            <a:ext cx="9612924" cy="854499"/>
          </a:xfrm>
        </p:spPr>
        <p:txBody>
          <a:bodyPr>
            <a:normAutofit/>
          </a:bodyPr>
          <a:lstStyle/>
          <a:p>
            <a:r>
              <a:rPr lang="en-US" sz="2800" dirty="0">
                <a:latin typeface="Aptos" panose="020B0004020202020204" pitchFamily="34" charset="0"/>
              </a:rPr>
              <a:t>2024/25</a:t>
            </a:r>
          </a:p>
        </p:txBody>
      </p:sp>
    </p:spTree>
    <p:extLst>
      <p:ext uri="{BB962C8B-B14F-4D97-AF65-F5344CB8AC3E}">
        <p14:creationId xmlns:p14="http://schemas.microsoft.com/office/powerpoint/2010/main" val="158566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089099" y="50798"/>
            <a:ext cx="996532" cy="276999"/>
          </a:xfrm>
          <a:prstGeom prst="rect">
            <a:avLst/>
          </a:prstGeom>
          <a:solidFill>
            <a:schemeClr val="bg1"/>
          </a:solidFill>
        </p:spPr>
        <p:txBody>
          <a:bodyPr wrap="square" lIns="91440" tIns="45720" rIns="91440" bIns="45720" rtlCol="0" anchor="t">
            <a:spAutoFit/>
          </a:bodyPr>
          <a:lstStyle/>
          <a:p>
            <a:pPr algn="ctr"/>
            <a:endParaRPr lang="en-AU" sz="1200" b="1">
              <a:solidFill>
                <a:srgbClr val="C00000"/>
              </a:solidFill>
              <a:latin typeface="Calibri" panose="020F0502020204030204" pitchFamily="34" charset="0"/>
              <a:ea typeface="Calibri"/>
              <a:cs typeface="Calibri" panose="020F0502020204030204" pitchFamily="34" charset="0"/>
            </a:endParaRPr>
          </a:p>
        </p:txBody>
      </p:sp>
      <p:sp>
        <p:nvSpPr>
          <p:cNvPr id="3" name="TextBox 2">
            <a:extLst>
              <a:ext uri="{FF2B5EF4-FFF2-40B4-BE49-F238E27FC236}">
                <a16:creationId xmlns:a16="http://schemas.microsoft.com/office/drawing/2014/main" id="{2FE78964-171B-1212-FD24-1C68B7D05641}"/>
              </a:ext>
            </a:extLst>
          </p:cNvPr>
          <p:cNvSpPr txBox="1"/>
          <p:nvPr/>
        </p:nvSpPr>
        <p:spPr>
          <a:xfrm>
            <a:off x="731231" y="569536"/>
            <a:ext cx="6097162" cy="1138773"/>
          </a:xfrm>
          <a:prstGeom prst="rect">
            <a:avLst/>
          </a:prstGeom>
          <a:noFill/>
        </p:spPr>
        <p:txBody>
          <a:bodyPr wrap="square" lIns="91440" tIns="45720" rIns="91440" bIns="45720" anchor="t">
            <a:spAutoFit/>
          </a:bodyPr>
          <a:lstStyle/>
          <a:p>
            <a:r>
              <a:rPr lang="en-US" sz="4000" b="1" dirty="0">
                <a:solidFill>
                  <a:schemeClr val="tx2"/>
                </a:solidFill>
                <a:latin typeface="Aptos"/>
                <a:cs typeface="Arial"/>
              </a:rPr>
              <a:t>Social media</a:t>
            </a:r>
            <a:br>
              <a:rPr lang="en-US" sz="1800" b="1" dirty="0">
                <a:latin typeface="Aptos" panose="020B0004020202020204" pitchFamily="34" charset="0"/>
                <a:cs typeface="Arial" panose="020B0604020202020204" pitchFamily="34" charset="0"/>
              </a:rPr>
            </a:br>
            <a:endParaRPr lang="en-US" sz="2800" dirty="0">
              <a:solidFill>
                <a:schemeClr val="tx2"/>
              </a:solidFill>
              <a:latin typeface="Aptos"/>
              <a:cs typeface="Arial"/>
            </a:endParaRPr>
          </a:p>
        </p:txBody>
      </p:sp>
      <p:sp>
        <p:nvSpPr>
          <p:cNvPr id="2" name="Rectangle 2">
            <a:extLst>
              <a:ext uri="{FF2B5EF4-FFF2-40B4-BE49-F238E27FC236}">
                <a16:creationId xmlns:a16="http://schemas.microsoft.com/office/drawing/2014/main" id="{BA2FAD90-0A4E-4BCD-6AF9-489036A66372}"/>
              </a:ext>
            </a:extLst>
          </p:cNvPr>
          <p:cNvSpPr>
            <a:spLocks noChangeArrowheads="1"/>
          </p:cNvSpPr>
          <p:nvPr/>
        </p:nvSpPr>
        <p:spPr bwMode="auto">
          <a:xfrm>
            <a:off x="660018" y="20075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2" descr="A blue sign with a car and a question mark&#10;&#10;AI-generated content may be incorrect., Picture">
            <a:extLst>
              <a:ext uri="{FF2B5EF4-FFF2-40B4-BE49-F238E27FC236}">
                <a16:creationId xmlns:a16="http://schemas.microsoft.com/office/drawing/2014/main" id="{B39DC0B5-222A-B385-C397-61BA2FBF7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18" y="2464755"/>
            <a:ext cx="1801014" cy="22544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F74C4B-CBFA-C6A9-2463-DA14FC3DA5B2}"/>
              </a:ext>
            </a:extLst>
          </p:cNvPr>
          <p:cNvSpPr>
            <a:spLocks noChangeArrowheads="1"/>
          </p:cNvSpPr>
          <p:nvPr/>
        </p:nvSpPr>
        <p:spPr bwMode="auto">
          <a:xfrm>
            <a:off x="2882803" y="2807133"/>
            <a:ext cx="83692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Sample content:</a:t>
            </a:r>
            <a:r>
              <a:rPr kumimoji="0" lang="en-AU" altLang="en-US" sz="1600" b="1"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b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NDIA has shared an update to help explain how therapy providers can claim for travel time. </a:t>
            </a:r>
            <a:endParaRPr kumimoji="0" lang="en-AU"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Segoe UI Emoji" panose="020B0502040204020203" pitchFamily="34" charset="0"/>
              </a:rPr>
              <a:t>🕒</a:t>
            </a:r>
            <a: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From 1 July 2025, therapy providers can claim half of the relevant price limit for their time spent travelling — up to the usual time limits. </a:t>
            </a:r>
            <a:b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Segoe UI Emoji" panose="020B0502040204020203" pitchFamily="34" charset="0"/>
              </a:rPr>
              <a:t>📲</a:t>
            </a:r>
            <a:r>
              <a:rPr kumimoji="0" lang="en-AU"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Learn more on the NDIA website. </a:t>
            </a:r>
            <a:endParaRPr kumimoji="0" lang="en-AU"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027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421C-9449-9B34-531B-F61FEFA9A47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E2B91934-8116-6432-86F5-9677D19FA548}"/>
              </a:ext>
            </a:extLst>
          </p:cNvPr>
          <p:cNvSpPr txBox="1"/>
          <p:nvPr/>
        </p:nvSpPr>
        <p:spPr>
          <a:xfrm>
            <a:off x="11089099" y="50798"/>
            <a:ext cx="996532" cy="276999"/>
          </a:xfrm>
          <a:prstGeom prst="rect">
            <a:avLst/>
          </a:prstGeom>
          <a:solidFill>
            <a:schemeClr val="bg1"/>
          </a:solidFill>
        </p:spPr>
        <p:txBody>
          <a:bodyPr wrap="square" lIns="91440" tIns="45720" rIns="91440" bIns="45720" rtlCol="0" anchor="t">
            <a:spAutoFit/>
          </a:bodyPr>
          <a:lstStyle/>
          <a:p>
            <a:pPr algn="ctr"/>
            <a:endParaRPr lang="en-AU" sz="1200" b="1">
              <a:solidFill>
                <a:srgbClr val="C00000"/>
              </a:solidFill>
              <a:latin typeface="Calibri" panose="020F0502020204030204" pitchFamily="34" charset="0"/>
              <a:ea typeface="Calibri"/>
              <a:cs typeface="Calibri" panose="020F0502020204030204" pitchFamily="34" charset="0"/>
            </a:endParaRPr>
          </a:p>
        </p:txBody>
      </p:sp>
      <p:sp>
        <p:nvSpPr>
          <p:cNvPr id="3" name="TextBox 2">
            <a:extLst>
              <a:ext uri="{FF2B5EF4-FFF2-40B4-BE49-F238E27FC236}">
                <a16:creationId xmlns:a16="http://schemas.microsoft.com/office/drawing/2014/main" id="{7068B9A0-04EA-5639-7C85-A518290018B0}"/>
              </a:ext>
            </a:extLst>
          </p:cNvPr>
          <p:cNvSpPr txBox="1"/>
          <p:nvPr/>
        </p:nvSpPr>
        <p:spPr>
          <a:xfrm>
            <a:off x="731231" y="569536"/>
            <a:ext cx="6097162" cy="707886"/>
          </a:xfrm>
          <a:prstGeom prst="rect">
            <a:avLst/>
          </a:prstGeom>
          <a:noFill/>
        </p:spPr>
        <p:txBody>
          <a:bodyPr wrap="square" lIns="91440" tIns="45720" rIns="91440" bIns="45720" anchor="t">
            <a:spAutoFit/>
          </a:bodyPr>
          <a:lstStyle/>
          <a:p>
            <a:r>
              <a:rPr lang="en-US" sz="4000" b="1" dirty="0">
                <a:solidFill>
                  <a:schemeClr val="tx2"/>
                </a:solidFill>
                <a:latin typeface="Aptos"/>
                <a:cs typeface="Arial"/>
              </a:rPr>
              <a:t>Website/email</a:t>
            </a:r>
            <a:endParaRPr lang="en-US" sz="2800" dirty="0">
              <a:solidFill>
                <a:schemeClr val="tx2"/>
              </a:solidFill>
              <a:latin typeface="Aptos"/>
              <a:cs typeface="Arial"/>
            </a:endParaRPr>
          </a:p>
        </p:txBody>
      </p:sp>
      <p:sp>
        <p:nvSpPr>
          <p:cNvPr id="2" name="Rectangle 2">
            <a:extLst>
              <a:ext uri="{FF2B5EF4-FFF2-40B4-BE49-F238E27FC236}">
                <a16:creationId xmlns:a16="http://schemas.microsoft.com/office/drawing/2014/main" id="{16E89D26-F64A-81E0-000C-CB894411BAAC}"/>
              </a:ext>
            </a:extLst>
          </p:cNvPr>
          <p:cNvSpPr>
            <a:spLocks noChangeArrowheads="1"/>
          </p:cNvSpPr>
          <p:nvPr/>
        </p:nvSpPr>
        <p:spPr bwMode="auto">
          <a:xfrm>
            <a:off x="660018" y="20075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3">
            <a:extLst>
              <a:ext uri="{FF2B5EF4-FFF2-40B4-BE49-F238E27FC236}">
                <a16:creationId xmlns:a16="http://schemas.microsoft.com/office/drawing/2014/main" id="{5F9DACAE-2839-9D40-CC31-E0F8F1E651E0}"/>
              </a:ext>
            </a:extLst>
          </p:cNvPr>
          <p:cNvSpPr>
            <a:spLocks noChangeArrowheads="1"/>
          </p:cNvSpPr>
          <p:nvPr/>
        </p:nvSpPr>
        <p:spPr bwMode="auto">
          <a:xfrm>
            <a:off x="660018" y="1545505"/>
            <a:ext cx="10520776" cy="526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buNone/>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The NDIA has shared additional information to explain travel claiming for therapy providers, effective from 1 July 2025. Therapy providers must only claim half of the price limit per hour for their time spent travelling, up to existing time cap limits.  </a:t>
            </a:r>
          </a:p>
          <a:p>
            <a:pPr>
              <a:lnSpc>
                <a:spcPct val="107000"/>
              </a:lnSpc>
              <a:spcAft>
                <a:spcPts val="800"/>
              </a:spcAft>
              <a:buNone/>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The NDIA is hearing from participants that therapy travel costs are draining their funding faster than expected. The updated travel claiming rules encourage more efficient scheduling by providers, create clear cost expectations for participants to help get better value from their funding, and ensures travel costs remain proportionate to the service provided. </a:t>
            </a:r>
          </a:p>
          <a:p>
            <a:pPr>
              <a:lnSpc>
                <a:spcPct val="107000"/>
              </a:lnSpc>
              <a:spcAft>
                <a:spcPts val="800"/>
              </a:spcAft>
              <a:buNone/>
            </a:pPr>
            <a:r>
              <a:rPr lang="en-AU" sz="1200" i="1" kern="100" dirty="0">
                <a:effectLst/>
                <a:latin typeface="Aptos" panose="020B0004020202020204" pitchFamily="34" charset="0"/>
                <a:ea typeface="Aptos" panose="020B0004020202020204" pitchFamily="34" charset="0"/>
                <a:cs typeface="Times New Roman" panose="02020603050405020304" pitchFamily="18" charset="0"/>
              </a:rPr>
              <a:t>What’s changed?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Therapy providers can now claim</a:t>
            </a:r>
            <a:r>
              <a:rPr lang="en-AU" sz="1200" kern="100" dirty="0">
                <a:effectLst/>
                <a:latin typeface="Arial" panose="020B0604020202020204" pitchFamily="34" charset="0"/>
                <a:ea typeface="Aptos" panose="020B0004020202020204" pitchFamily="34" charset="0"/>
                <a:cs typeface="Times New Roman" panose="02020603050405020304" pitchFamily="18" charset="0"/>
              </a:rPr>
              <a:t>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half of the price limit per hour</a:t>
            </a:r>
            <a:r>
              <a:rPr lang="en-AU" sz="1200" kern="100" dirty="0">
                <a:effectLst/>
                <a:latin typeface="Arial" panose="020B0604020202020204" pitchFamily="34" charset="0"/>
                <a:ea typeface="Aptos" panose="020B0004020202020204" pitchFamily="34" charset="0"/>
                <a:cs typeface="Times New Roman" panose="02020603050405020304" pitchFamily="18" charset="0"/>
              </a:rPr>
              <a:t>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for time spent travelling, up to the existing time limits. For example, a physiotherapist has a price limit of $183.99 per hour. From 1 July 2025, they are able to claim $92.00 per hour for travel, up to the relevant time cap according to their location. </a:t>
            </a:r>
          </a:p>
          <a:p>
            <a:pPr>
              <a:lnSpc>
                <a:spcPct val="107000"/>
              </a:lnSpc>
              <a:spcAft>
                <a:spcPts val="800"/>
              </a:spcAft>
              <a:buNone/>
            </a:pPr>
            <a:r>
              <a:rPr lang="en-AU" sz="1200" i="1" kern="100" dirty="0">
                <a:effectLst/>
                <a:latin typeface="Aptos" panose="020B0004020202020204" pitchFamily="34" charset="0"/>
                <a:ea typeface="Aptos" panose="020B0004020202020204" pitchFamily="34" charset="0"/>
                <a:cs typeface="Times New Roman" panose="02020603050405020304" pitchFamily="18" charset="0"/>
              </a:rPr>
              <a:t>What stays the same?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All providers can continue to claim</a:t>
            </a:r>
            <a:r>
              <a:rPr lang="en-AU" sz="1200" kern="100" dirty="0">
                <a:effectLst/>
                <a:latin typeface="Arial" panose="020B0604020202020204" pitchFamily="34" charset="0"/>
                <a:ea typeface="Aptos" panose="020B0004020202020204" pitchFamily="34" charset="0"/>
                <a:cs typeface="Times New Roman" panose="02020603050405020304" pitchFamily="18" charset="0"/>
              </a:rPr>
              <a:t>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non-labour travel costs, such as road tolls, parking fees and the running costs of a vehicle i.e. fuel. They may negotiate with the participant for them to make a reasonable contribution towards these costs. This could, with the agreement of the participant, include costs such as the cost of flights and accommodation for travel to remote and/or very remote areas. </a:t>
            </a:r>
          </a:p>
          <a:p>
            <a:pPr>
              <a:lnSpc>
                <a:spcPct val="107000"/>
              </a:lnSpc>
              <a:spcAft>
                <a:spcPts val="800"/>
              </a:spcAft>
              <a:buNone/>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Important reminders: </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Under NDIS rules, Registered Providers must not add any other charge to the cost of the supports they provide to any participant, such as ‘gap fees’, credit card surcharges, or any additional fees.  </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Plan Managers</a:t>
            </a:r>
            <a:r>
              <a:rPr lang="en-AU" sz="1200" kern="100" dirty="0">
                <a:effectLst/>
                <a:latin typeface="Arial" panose="020B0604020202020204" pitchFamily="34" charset="0"/>
                <a:ea typeface="Aptos" panose="020B0004020202020204" pitchFamily="34" charset="0"/>
                <a:cs typeface="Times New Roman" panose="02020603050405020304" pitchFamily="18" charset="0"/>
              </a:rPr>
              <a:t>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cannot pay invoices</a:t>
            </a:r>
            <a:r>
              <a:rPr lang="en-AU" sz="1200" kern="100" dirty="0">
                <a:effectLst/>
                <a:latin typeface="Arial" panose="020B0604020202020204" pitchFamily="34" charset="0"/>
                <a:ea typeface="Aptos" panose="020B0004020202020204" pitchFamily="34" charset="0"/>
                <a:cs typeface="Times New Roman" panose="02020603050405020304" pitchFamily="18" charset="0"/>
              </a:rPr>
              <a:t>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that exceed the NDIS price limit </a:t>
            </a:r>
            <a:r>
              <a:rPr lang="en-AU" sz="1200" kern="100" dirty="0">
                <a:effectLst/>
                <a:latin typeface="Aptos" panose="020B0004020202020204" pitchFamily="34" charset="0"/>
                <a:ea typeface="Aptos" panose="020B0004020202020204" pitchFamily="34" charset="0"/>
                <a:cs typeface="Aptos" panose="020B0004020202020204" pitchFamily="34" charset="0"/>
              </a:rPr>
              <a:t>—</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this applies to both registered and unregistered providers. </a:t>
            </a:r>
          </a:p>
          <a:p>
            <a:pPr marL="342900" lvl="0" indent="-342900">
              <a:lnSpc>
                <a:spcPct val="107000"/>
              </a:lnSpc>
              <a:spcAft>
                <a:spcPts val="800"/>
              </a:spcAft>
              <a:buSzPts val="1000"/>
              <a:buFont typeface="Symbol" panose="05050102010706020507" pitchFamily="18" charset="2"/>
              <a:buChar char=""/>
              <a:tabLst>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It’s important to show travel time and therapy time separately on invoices and claims. </a:t>
            </a:r>
          </a:p>
          <a:p>
            <a:pPr>
              <a:lnSpc>
                <a:spcPct val="107000"/>
              </a:lnSpc>
              <a:spcAft>
                <a:spcPts val="800"/>
              </a:spcAft>
              <a:buNone/>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919753484"/>
      </p:ext>
    </p:extLst>
  </p:cSld>
  <p:clrMapOvr>
    <a:masterClrMapping/>
  </p:clrMapOvr>
</p:sld>
</file>

<file path=ppt/theme/theme1.xml><?xml version="1.0" encoding="utf-8"?>
<a:theme xmlns:a="http://schemas.openxmlformats.org/drawingml/2006/main" name="Office Theme">
  <a:themeElements>
    <a:clrScheme name="NDIS">
      <a:dk1>
        <a:srgbClr val="000000"/>
      </a:dk1>
      <a:lt1>
        <a:srgbClr val="FFFFFF"/>
      </a:lt1>
      <a:dk2>
        <a:srgbClr val="6B2976"/>
      </a:dk2>
      <a:lt2>
        <a:srgbClr val="D1D3D4"/>
      </a:lt2>
      <a:accent1>
        <a:srgbClr val="8AC640"/>
      </a:accent1>
      <a:accent2>
        <a:srgbClr val="009EAD"/>
      </a:accent2>
      <a:accent3>
        <a:srgbClr val="C5296D"/>
      </a:accent3>
      <a:accent4>
        <a:srgbClr val="FAA41A"/>
      </a:accent4>
      <a:accent5>
        <a:srgbClr val="F26322"/>
      </a:accent5>
      <a:accent6>
        <a:srgbClr val="000000"/>
      </a:accent6>
      <a:hlink>
        <a:srgbClr val="0432FF"/>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 Division 2020 Census Results" id="{DE934AAF-7BCF-43DE-9753-B743B6648981}" vid="{E57A01CB-9A77-4EFC-B2B9-E8A0345D7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001574-b8b4-4d20-a997-fad47af0f4b0">
      <Terms xmlns="http://schemas.microsoft.com/office/infopath/2007/PartnerControls"/>
    </lcf76f155ced4ddcb4097134ff3c332f>
    <TaxCatchAll xmlns="82c079e0-a3d7-461b-a747-3443c4b3f47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639638E2631B489ECB7CB9948884E1" ma:contentTypeVersion="14" ma:contentTypeDescription="Create a new document." ma:contentTypeScope="" ma:versionID="568f58376d4da9f903089385f035b55d">
  <xsd:schema xmlns:xsd="http://www.w3.org/2001/XMLSchema" xmlns:xs="http://www.w3.org/2001/XMLSchema" xmlns:p="http://schemas.microsoft.com/office/2006/metadata/properties" xmlns:ns2="bd001574-b8b4-4d20-a997-fad47af0f4b0" xmlns:ns3="82c079e0-a3d7-461b-a747-3443c4b3f471" targetNamespace="http://schemas.microsoft.com/office/2006/metadata/properties" ma:root="true" ma:fieldsID="54f603394d9a34f37ab87842bcb64f02" ns2:_="" ns3:_="">
    <xsd:import namespace="bd001574-b8b4-4d20-a997-fad47af0f4b0"/>
    <xsd:import namespace="82c079e0-a3d7-461b-a747-3443c4b3f4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01574-b8b4-4d20-a997-fad47af0f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f491396-a7e2-4bc1-b170-149c68583a4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079e0-a3d7-461b-a747-3443c4b3f47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b0c6f80-42d5-46e7-8df3-eeb84de654a1}" ma:internalName="TaxCatchAll" ma:showField="CatchAllData" ma:web="82c079e0-a3d7-461b-a747-3443c4b3f47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AD4C5-203C-4B1F-BD34-F92B0CB15051}">
  <ds:schemaRef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2c079e0-a3d7-461b-a747-3443c4b3f471"/>
    <ds:schemaRef ds:uri="http://www.w3.org/XML/1998/namespace"/>
    <ds:schemaRef ds:uri="bd001574-b8b4-4d20-a997-fad47af0f4b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90921E2-3589-480F-9C71-CE3F648C76AA}">
  <ds:schemaRefs>
    <ds:schemaRef ds:uri="82c079e0-a3d7-461b-a747-3443c4b3f471"/>
    <ds:schemaRef ds:uri="bd001574-b8b4-4d20-a997-fad47af0f4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C122B4-8868-44F5-9537-7BC6801649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PCC Division 2020 Census Results</Template>
  <TotalTime>4</TotalTime>
  <Words>403</Words>
  <Application>Microsoft Office PowerPoint</Application>
  <PresentationFormat>Widescreen</PresentationFormat>
  <Paragraphs>21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Symbol</vt:lpstr>
      <vt:lpstr>Office Theme</vt:lpstr>
      <vt:lpstr>Understanding changes to pricing</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APS Census 2020</dc:title>
  <dc:creator>Murdoch, Amelia</dc:creator>
  <cp:lastModifiedBy>Lee, Nicole</cp:lastModifiedBy>
  <cp:revision>14</cp:revision>
  <dcterms:created xsi:type="dcterms:W3CDTF">2021-02-25T02:38:29Z</dcterms:created>
  <dcterms:modified xsi:type="dcterms:W3CDTF">2025-07-23T05:43:35Z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IAAudience">
    <vt:lpwstr>1;#All staff|60152733-a6e9-4070-8d91-7ad5c325687c</vt:lpwstr>
  </property>
  <property fmtid="{D5CDD505-2E9C-101B-9397-08002B2CF9AE}" pid="3" name="TaxKeyword">
    <vt:lpwstr/>
  </property>
  <property fmtid="{D5CDD505-2E9C-101B-9397-08002B2CF9AE}" pid="4" name="DocumentStatus">
    <vt:lpwstr>12;#Approved|38d2d1ad-195e-4428-a55d-25a6b10fdc1d</vt:lpwstr>
  </property>
  <property fmtid="{D5CDD505-2E9C-101B-9397-08002B2CF9AE}" pid="5" name="NDIALocation">
    <vt:lpwstr>2;#Australia-wide|128ca0ae-5e24-49e1-a2ce-f7dc74366abc</vt:lpwstr>
  </property>
  <property fmtid="{D5CDD505-2E9C-101B-9397-08002B2CF9AE}" pid="6" name="DocumentType">
    <vt:lpwstr>11;#General|9c435fa8-b660-48db-838f-774c7a1e0dc8</vt:lpwstr>
  </property>
  <property fmtid="{D5CDD505-2E9C-101B-9397-08002B2CF9AE}" pid="7" name="Order">
    <vt:r8>523000</vt:r8>
  </property>
  <property fmtid="{D5CDD505-2E9C-101B-9397-08002B2CF9AE}" pid="8" name="MSIP_Label_e81b17f3-0250-4dd2-8f0c-60d546118ead_Enabled">
    <vt:lpwstr>true</vt:lpwstr>
  </property>
  <property fmtid="{D5CDD505-2E9C-101B-9397-08002B2CF9AE}" pid="9" name="MSIP_Label_e81b17f3-0250-4dd2-8f0c-60d546118ead_SetDate">
    <vt:lpwstr>2022-05-16T12:38:35Z</vt:lpwstr>
  </property>
  <property fmtid="{D5CDD505-2E9C-101B-9397-08002B2CF9AE}" pid="10" name="MSIP_Label_e81b17f3-0250-4dd2-8f0c-60d546118ead_Method">
    <vt:lpwstr>Privileged</vt:lpwstr>
  </property>
  <property fmtid="{D5CDD505-2E9C-101B-9397-08002B2CF9AE}" pid="11" name="MSIP_Label_e81b17f3-0250-4dd2-8f0c-60d546118ead_Name">
    <vt:lpwstr>OFFICIAL Sensitive (OS)</vt:lpwstr>
  </property>
  <property fmtid="{D5CDD505-2E9C-101B-9397-08002B2CF9AE}" pid="12" name="MSIP_Label_e81b17f3-0250-4dd2-8f0c-60d546118ead_SiteId">
    <vt:lpwstr>cd778b65-752d-454a-87cf-b9990fe58993</vt:lpwstr>
  </property>
  <property fmtid="{D5CDD505-2E9C-101B-9397-08002B2CF9AE}" pid="13" name="MSIP_Label_e81b17f3-0250-4dd2-8f0c-60d546118ead_ActionId">
    <vt:lpwstr>0f741fc9-23a9-434f-a075-3b77ce50b18a</vt:lpwstr>
  </property>
  <property fmtid="{D5CDD505-2E9C-101B-9397-08002B2CF9AE}" pid="14" name="MSIP_Label_e81b17f3-0250-4dd2-8f0c-60d546118ead_ContentBits">
    <vt:lpwstr>0</vt:lpwstr>
  </property>
  <property fmtid="{D5CDD505-2E9C-101B-9397-08002B2CF9AE}" pid="15" name="MediaServiceImageTags">
    <vt:lpwstr/>
  </property>
  <property fmtid="{D5CDD505-2E9C-101B-9397-08002B2CF9AE}" pid="16" name="ContentTypeId">
    <vt:lpwstr>0x010100ED639638E2631B489ECB7CB9948884E1</vt:lpwstr>
  </property>
</Properties>
</file>